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868" r:id="rId5"/>
    <p:sldId id="1789" r:id="rId6"/>
    <p:sldId id="1790" r:id="rId7"/>
    <p:sldId id="760" r:id="rId8"/>
    <p:sldId id="1787" r:id="rId9"/>
    <p:sldId id="755" r:id="rId10"/>
    <p:sldId id="1784" r:id="rId11"/>
    <p:sldId id="683" r:id="rId12"/>
    <p:sldId id="267" r:id="rId13"/>
    <p:sldId id="1782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2A2963-48E2-1181-C5AE-5E40149D98B0}" name="Eduardo Bitran Colodro" initials="EB" userId="S::eduardo.bitran@uai.cl::9aea3cdf-ce21-4637-9f93-8fd073a10b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7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3521EE-7D29-4DE2-BC12-FD24501B397B}" v="11" dt="2024-03-03T18:12:16.3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3447" autoAdjust="0"/>
  </p:normalViewPr>
  <p:slideViewPr>
    <p:cSldViewPr snapToGrid="0">
      <p:cViewPr varScale="1">
        <p:scale>
          <a:sx n="63" d="100"/>
          <a:sy n="63" d="100"/>
        </p:scale>
        <p:origin x="888" y="56"/>
      </p:cViewPr>
      <p:guideLst/>
    </p:cSldViewPr>
  </p:slideViewPr>
  <p:outlineViewPr>
    <p:cViewPr>
      <p:scale>
        <a:sx n="33" d="100"/>
        <a:sy n="33" d="100"/>
      </p:scale>
      <p:origin x="0" y="-7818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L" sz="1400" b="1" i="1" u="none" strike="noStrike" baseline="0" dirty="0" err="1">
                <a:solidFill>
                  <a:sysClr val="windowText" lastClr="000000"/>
                </a:solidFill>
                <a:effectLst/>
              </a:rPr>
              <a:t>World</a:t>
            </a:r>
            <a:r>
              <a:rPr lang="es-CL" sz="1400" b="1" i="1" u="none" strike="noStrike" baseline="0" dirty="0">
                <a:solidFill>
                  <a:sysClr val="windowText" lastClr="000000"/>
                </a:solidFill>
                <a:effectLst/>
              </a:rPr>
              <a:t> Reserves </a:t>
            </a:r>
            <a:r>
              <a:rPr lang="es-CL" sz="1400" b="1" i="1" u="none" strike="noStrike" baseline="0" dirty="0" err="1">
                <a:solidFill>
                  <a:sysClr val="windowText" lastClr="000000"/>
                </a:solidFill>
                <a:effectLst/>
              </a:rPr>
              <a:t>of</a:t>
            </a:r>
            <a:r>
              <a:rPr lang="es-CL" sz="1400" b="1" i="1" u="none" strike="noStrike" baseline="0" dirty="0">
                <a:solidFill>
                  <a:sysClr val="windowText" lastClr="000000"/>
                </a:solidFill>
                <a:effectLst/>
              </a:rPr>
              <a:t> </a:t>
            </a:r>
            <a:r>
              <a:rPr lang="es-CL" sz="1400" b="1" i="1" u="none" strike="noStrike" baseline="0" dirty="0" err="1">
                <a:solidFill>
                  <a:sysClr val="windowText" lastClr="000000"/>
                </a:solidFill>
                <a:effectLst/>
              </a:rPr>
              <a:t>lithium</a:t>
            </a:r>
            <a:r>
              <a:rPr lang="es-CL" sz="1400" b="1" i="1" u="none" strike="noStrike" baseline="0" dirty="0">
                <a:solidFill>
                  <a:sysClr val="windowText" lastClr="000000"/>
                </a:solidFill>
                <a:effectLst/>
              </a:rPr>
              <a:t>  </a:t>
            </a:r>
          </a:p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L" sz="1050" b="1" i="1" u="none" strike="noStrike" baseline="0" dirty="0">
                <a:solidFill>
                  <a:sysClr val="windowText" lastClr="000000"/>
                </a:solidFill>
                <a:effectLst/>
              </a:rPr>
              <a:t>( </a:t>
            </a:r>
            <a:r>
              <a:rPr lang="es-CL" sz="1050" b="1" i="1" u="none" strike="noStrike" baseline="0" dirty="0" err="1">
                <a:solidFill>
                  <a:sysClr val="windowText" lastClr="000000"/>
                </a:solidFill>
                <a:effectLst/>
              </a:rPr>
              <a:t>millions</a:t>
            </a:r>
            <a:r>
              <a:rPr lang="es-CL" sz="1050" b="1" i="1" u="none" strike="noStrike" baseline="0" dirty="0">
                <a:solidFill>
                  <a:sysClr val="windowText" lastClr="000000"/>
                </a:solidFill>
                <a:effectLst/>
              </a:rPr>
              <a:t> </a:t>
            </a:r>
            <a:r>
              <a:rPr lang="es-CL" sz="1050" b="1" i="1" u="none" strike="noStrike" baseline="0" dirty="0" err="1">
                <a:solidFill>
                  <a:sysClr val="windowText" lastClr="000000"/>
                </a:solidFill>
                <a:effectLst/>
              </a:rPr>
              <a:t>of</a:t>
            </a:r>
            <a:r>
              <a:rPr lang="es-CL" sz="1050" b="1" i="1" u="none" strike="noStrike" baseline="0" dirty="0">
                <a:solidFill>
                  <a:sysClr val="windowText" lastClr="000000"/>
                </a:solidFill>
                <a:effectLst/>
              </a:rPr>
              <a:t>  ton </a:t>
            </a:r>
            <a:r>
              <a:rPr lang="es-CL" sz="1050" b="1" i="1" u="none" strike="noStrike" baseline="0" dirty="0" err="1">
                <a:solidFill>
                  <a:sysClr val="windowText" lastClr="000000"/>
                </a:solidFill>
                <a:effectLst/>
              </a:rPr>
              <a:t>of</a:t>
            </a:r>
            <a:r>
              <a:rPr lang="es-CL" sz="1050" b="1" i="1" u="none" strike="noStrike" baseline="0" dirty="0">
                <a:solidFill>
                  <a:sysClr val="windowText" lastClr="000000"/>
                </a:solidFill>
                <a:effectLst/>
              </a:rPr>
              <a:t> </a:t>
            </a:r>
            <a:r>
              <a:rPr lang="es-CL" sz="1050" b="1" i="1" u="none" strike="noStrike" baseline="0" dirty="0" err="1">
                <a:solidFill>
                  <a:sysClr val="windowText" lastClr="000000"/>
                </a:solidFill>
                <a:effectLst/>
              </a:rPr>
              <a:t>Lithium</a:t>
            </a:r>
            <a:r>
              <a:rPr lang="es-CL" sz="1050" b="1" i="1" u="none" strike="noStrike" baseline="0" dirty="0">
                <a:solidFill>
                  <a:sysClr val="windowText" lastClr="000000"/>
                </a:solidFill>
                <a:effectLst/>
              </a:rPr>
              <a:t> Content )</a:t>
            </a:r>
            <a:endParaRPr lang="es-CL" b="1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796143267967297"/>
          <c:y val="3.393932918961348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AF-4246-81ED-0C4E82B6987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AF-4246-81ED-0C4E82B69876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AF-4246-81ED-0C4E82B69876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AF-4246-81ED-0C4E82B69876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AAF-4246-81ED-0C4E82B69876}"/>
              </c:ext>
            </c:extLst>
          </c:dPt>
          <c:dPt>
            <c:idx val="5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AAF-4246-81ED-0C4E82B69876}"/>
              </c:ext>
            </c:extLst>
          </c:dPt>
          <c:dLbls>
            <c:dLbl>
              <c:idx val="0"/>
              <c:layout>
                <c:manualLayout>
                  <c:x val="8.8773711611399075E-2"/>
                  <c:y val="-0.229984582006955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Chile</a:t>
                    </a:r>
                  </a:p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9,3</a:t>
                    </a:r>
                  </a:p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36%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497854848374372"/>
                      <c:h val="0.2614242711720079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AAF-4246-81ED-0C4E82B69876}"/>
                </c:ext>
              </c:extLst>
            </c:dLbl>
            <c:dLbl>
              <c:idx val="1"/>
              <c:layout>
                <c:manualLayout>
                  <c:x val="6.2969816272965828E-2"/>
                  <c:y val="0.22271922349436873"/>
                </c:manualLayout>
              </c:layout>
              <c:tx>
                <c:rich>
                  <a:bodyPr/>
                  <a:lstStyle/>
                  <a:p>
                    <a:fld id="{89446FC4-FCD6-46CF-AF61-3A0ACE9C520D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6,2
24%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AAF-4246-81ED-0C4E82B69876}"/>
                </c:ext>
              </c:extLst>
            </c:dLbl>
            <c:dLbl>
              <c:idx val="2"/>
              <c:layout>
                <c:manualLayout>
                  <c:x val="-6.7425789069717225E-3"/>
                  <c:y val="6.5619418605832328E-2"/>
                </c:manualLayout>
              </c:layout>
              <c:tx>
                <c:rich>
                  <a:bodyPr/>
                  <a:lstStyle/>
                  <a:p>
                    <a:fld id="{B682E88B-2820-480C-A470-6274103E99EA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2,7</a:t>
                    </a:r>
                  </a:p>
                  <a:p>
                    <a:r>
                      <a:rPr lang="en-US" baseline="0" dirty="0"/>
                      <a:t>10%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090121430263787"/>
                      <c:h val="0.1966246177986757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AAF-4246-81ED-0C4E82B69876}"/>
                </c:ext>
              </c:extLst>
            </c:dLbl>
            <c:dLbl>
              <c:idx val="3"/>
              <c:layout>
                <c:manualLayout>
                  <c:x val="3.2013560804899296E-2"/>
                  <c:y val="5.3909979909958293E-2"/>
                </c:manualLayout>
              </c:layout>
              <c:tx>
                <c:rich>
                  <a:bodyPr/>
                  <a:lstStyle/>
                  <a:p>
                    <a:fld id="{7E00FAA3-3DC3-40C4-96B0-D1D2C030C9CF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2,0</a:t>
                    </a:r>
                  </a:p>
                  <a:p>
                    <a:r>
                      <a:rPr lang="en-US" baseline="0" dirty="0"/>
                      <a:t>8%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AAF-4246-81ED-0C4E82B6987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AF-4246-81ED-0C4E82B69876}"/>
                </c:ext>
              </c:extLst>
            </c:dLbl>
            <c:dLbl>
              <c:idx val="5"/>
              <c:layout>
                <c:manualLayout>
                  <c:x val="-0.16789632545931771"/>
                  <c:y val="-8.7378535669490193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Other 
</a:t>
                    </a:r>
                    <a:fld id="{7953E46B-8CF5-481C-A4F1-7303E2C94175}" type="VALUE">
                      <a:rPr lang="en-US" baseline="0" dirty="0"/>
                      <a:pPr/>
                      <a:t>[VALOR]</a:t>
                    </a:fld>
                    <a:r>
                      <a:rPr lang="en-US" baseline="0" dirty="0"/>
                      <a:t>
22%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AAF-4246-81ED-0C4E82B698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'Reservas REV'!$A$3:$A$8</c:f>
              <c:strCache>
                <c:ptCount val="6"/>
                <c:pt idx="0">
                  <c:v>Chile</c:v>
                </c:pt>
                <c:pt idx="1">
                  <c:v>Australia</c:v>
                </c:pt>
                <c:pt idx="2">
                  <c:v>Argentina</c:v>
                </c:pt>
                <c:pt idx="3">
                  <c:v>China</c:v>
                </c:pt>
                <c:pt idx="4">
                  <c:v>Estados Unidos</c:v>
                </c:pt>
                <c:pt idx="5">
                  <c:v>Otros países</c:v>
                </c:pt>
              </c:strCache>
            </c:strRef>
          </c:cat>
          <c:val>
            <c:numRef>
              <c:f>'Reservas REV'!$D$3:$D$8</c:f>
              <c:numCache>
                <c:formatCode>#,##0.0</c:formatCode>
                <c:ptCount val="6"/>
                <c:pt idx="0">
                  <c:v>10.5</c:v>
                </c:pt>
                <c:pt idx="1">
                  <c:v>4.7</c:v>
                </c:pt>
                <c:pt idx="2">
                  <c:v>1.9000000000000001</c:v>
                </c:pt>
                <c:pt idx="3">
                  <c:v>1.5</c:v>
                </c:pt>
                <c:pt idx="4">
                  <c:v>0</c:v>
                </c:pt>
                <c:pt idx="5">
                  <c:v>3.7549999999999999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AAF-4246-81ED-0C4E82B6987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139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L" sz="1400" b="1" i="1" u="none" strike="noStrike" baseline="0" dirty="0" err="1">
                <a:solidFill>
                  <a:sysClr val="windowText" lastClr="000000"/>
                </a:solidFill>
                <a:effectLst/>
              </a:rPr>
              <a:t>World</a:t>
            </a:r>
            <a:r>
              <a:rPr lang="es-CL" sz="1400" b="1" i="1" u="none" strike="noStrike" baseline="0" dirty="0">
                <a:solidFill>
                  <a:sysClr val="windowText" lastClr="000000"/>
                </a:solidFill>
                <a:effectLst/>
              </a:rPr>
              <a:t> Reserves </a:t>
            </a:r>
            <a:r>
              <a:rPr lang="es-CL" sz="1400" b="1" i="1" u="none" strike="noStrike" baseline="0" dirty="0" err="1">
                <a:solidFill>
                  <a:sysClr val="windowText" lastClr="000000"/>
                </a:solidFill>
                <a:effectLst/>
              </a:rPr>
              <a:t>of</a:t>
            </a:r>
            <a:r>
              <a:rPr lang="es-CL" sz="1400" b="1" i="1" u="none" strike="noStrike" baseline="0" dirty="0">
                <a:solidFill>
                  <a:sysClr val="windowText" lastClr="000000"/>
                </a:solidFill>
                <a:effectLst/>
              </a:rPr>
              <a:t> </a:t>
            </a:r>
            <a:r>
              <a:rPr lang="es-CL" sz="1400" b="1" i="1" u="none" strike="noStrike" baseline="0" dirty="0" err="1">
                <a:solidFill>
                  <a:sysClr val="windowText" lastClr="000000"/>
                </a:solidFill>
                <a:effectLst/>
              </a:rPr>
              <a:t>lithium</a:t>
            </a:r>
            <a:r>
              <a:rPr lang="es-CL" sz="1400" b="1" i="1" u="none" strike="noStrike" baseline="0" dirty="0">
                <a:solidFill>
                  <a:sysClr val="windowText" lastClr="000000"/>
                </a:solidFill>
                <a:effectLst/>
              </a:rPr>
              <a:t>  </a:t>
            </a:r>
          </a:p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L" sz="1050" b="1" i="1" u="none" strike="noStrike" baseline="0" dirty="0">
                <a:solidFill>
                  <a:sysClr val="windowText" lastClr="000000"/>
                </a:solidFill>
                <a:effectLst/>
              </a:rPr>
              <a:t>( </a:t>
            </a:r>
            <a:r>
              <a:rPr lang="es-CL" sz="1050" b="1" i="1" u="none" strike="noStrike" baseline="0" dirty="0" err="1">
                <a:solidFill>
                  <a:sysClr val="windowText" lastClr="000000"/>
                </a:solidFill>
                <a:effectLst/>
              </a:rPr>
              <a:t>millions</a:t>
            </a:r>
            <a:r>
              <a:rPr lang="es-CL" sz="1050" b="1" i="1" u="none" strike="noStrike" baseline="0" dirty="0">
                <a:solidFill>
                  <a:sysClr val="windowText" lastClr="000000"/>
                </a:solidFill>
                <a:effectLst/>
              </a:rPr>
              <a:t> </a:t>
            </a:r>
            <a:r>
              <a:rPr lang="es-CL" sz="1050" b="1" i="1" u="none" strike="noStrike" baseline="0" dirty="0" err="1">
                <a:solidFill>
                  <a:sysClr val="windowText" lastClr="000000"/>
                </a:solidFill>
                <a:effectLst/>
              </a:rPr>
              <a:t>of</a:t>
            </a:r>
            <a:r>
              <a:rPr lang="es-CL" sz="1050" b="1" i="1" u="none" strike="noStrike" baseline="0" dirty="0">
                <a:solidFill>
                  <a:sysClr val="windowText" lastClr="000000"/>
                </a:solidFill>
                <a:effectLst/>
              </a:rPr>
              <a:t>  ton </a:t>
            </a:r>
            <a:r>
              <a:rPr lang="es-CL" sz="1050" b="1" i="1" u="none" strike="noStrike" baseline="0" dirty="0" err="1">
                <a:solidFill>
                  <a:sysClr val="windowText" lastClr="000000"/>
                </a:solidFill>
                <a:effectLst/>
              </a:rPr>
              <a:t>of</a:t>
            </a:r>
            <a:r>
              <a:rPr lang="es-CL" sz="1050" b="1" i="1" u="none" strike="noStrike" baseline="0" dirty="0">
                <a:solidFill>
                  <a:sysClr val="windowText" lastClr="000000"/>
                </a:solidFill>
                <a:effectLst/>
              </a:rPr>
              <a:t> </a:t>
            </a:r>
            <a:r>
              <a:rPr lang="es-CL" sz="1050" b="1" i="1" u="none" strike="noStrike" baseline="0" dirty="0" err="1">
                <a:solidFill>
                  <a:sysClr val="windowText" lastClr="000000"/>
                </a:solidFill>
                <a:effectLst/>
              </a:rPr>
              <a:t>Lithium</a:t>
            </a:r>
            <a:r>
              <a:rPr lang="es-CL" sz="1050" b="1" i="1" u="none" strike="noStrike" baseline="0" dirty="0">
                <a:solidFill>
                  <a:sysClr val="windowText" lastClr="000000"/>
                </a:solidFill>
                <a:effectLst/>
              </a:rPr>
              <a:t> Content )</a:t>
            </a:r>
            <a:endParaRPr lang="es-CL" b="1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796143267967297"/>
          <c:y val="3.393932918961348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AF-4246-81ED-0C4E82B6987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AF-4246-81ED-0C4E82B69876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AF-4246-81ED-0C4E82B69876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AF-4246-81ED-0C4E82B69876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AAF-4246-81ED-0C4E82B69876}"/>
              </c:ext>
            </c:extLst>
          </c:dPt>
          <c:dPt>
            <c:idx val="5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AAF-4246-81ED-0C4E82B69876}"/>
              </c:ext>
            </c:extLst>
          </c:dPt>
          <c:dLbls>
            <c:dLbl>
              <c:idx val="0"/>
              <c:layout>
                <c:manualLayout>
                  <c:x val="8.8773711611399075E-2"/>
                  <c:y val="-0.229984582006955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Chile</a:t>
                    </a:r>
                  </a:p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9,3</a:t>
                    </a:r>
                  </a:p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36%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497854848374372"/>
                      <c:h val="0.2614242711720079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AAF-4246-81ED-0C4E82B69876}"/>
                </c:ext>
              </c:extLst>
            </c:dLbl>
            <c:dLbl>
              <c:idx val="1"/>
              <c:layout>
                <c:manualLayout>
                  <c:x val="6.2969816272965828E-2"/>
                  <c:y val="0.22271922349436873"/>
                </c:manualLayout>
              </c:layout>
              <c:tx>
                <c:rich>
                  <a:bodyPr/>
                  <a:lstStyle/>
                  <a:p>
                    <a:fld id="{89446FC4-FCD6-46CF-AF61-3A0ACE9C520D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6,2
24%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AAF-4246-81ED-0C4E82B69876}"/>
                </c:ext>
              </c:extLst>
            </c:dLbl>
            <c:dLbl>
              <c:idx val="2"/>
              <c:layout>
                <c:manualLayout>
                  <c:x val="-6.7425789069717225E-3"/>
                  <c:y val="6.5619418605832328E-2"/>
                </c:manualLayout>
              </c:layout>
              <c:tx>
                <c:rich>
                  <a:bodyPr/>
                  <a:lstStyle/>
                  <a:p>
                    <a:fld id="{B682E88B-2820-480C-A470-6274103E99EA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2,7</a:t>
                    </a:r>
                  </a:p>
                  <a:p>
                    <a:r>
                      <a:rPr lang="en-US" baseline="0" dirty="0"/>
                      <a:t>10%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090121430263787"/>
                      <c:h val="0.1966246177986757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AAF-4246-81ED-0C4E82B69876}"/>
                </c:ext>
              </c:extLst>
            </c:dLbl>
            <c:dLbl>
              <c:idx val="3"/>
              <c:layout>
                <c:manualLayout>
                  <c:x val="3.2013560804899296E-2"/>
                  <c:y val="5.3909979909958293E-2"/>
                </c:manualLayout>
              </c:layout>
              <c:tx>
                <c:rich>
                  <a:bodyPr/>
                  <a:lstStyle/>
                  <a:p>
                    <a:fld id="{7E00FAA3-3DC3-40C4-96B0-D1D2C030C9CF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2,0</a:t>
                    </a:r>
                  </a:p>
                  <a:p>
                    <a:r>
                      <a:rPr lang="en-US" baseline="0" dirty="0"/>
                      <a:t>8%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AAF-4246-81ED-0C4E82B6987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AF-4246-81ED-0C4E82B69876}"/>
                </c:ext>
              </c:extLst>
            </c:dLbl>
            <c:dLbl>
              <c:idx val="5"/>
              <c:layout>
                <c:manualLayout>
                  <c:x val="-0.16789632545931771"/>
                  <c:y val="-8.7378535669490193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Other 
</a:t>
                    </a:r>
                    <a:fld id="{7953E46B-8CF5-481C-A4F1-7303E2C94175}" type="VALUE">
                      <a:rPr lang="en-US" baseline="0" dirty="0"/>
                      <a:pPr/>
                      <a:t>[VALOR]</a:t>
                    </a:fld>
                    <a:r>
                      <a:rPr lang="en-US" baseline="0" dirty="0"/>
                      <a:t>
22%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AAF-4246-81ED-0C4E82B698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'Reservas REV'!$A$3:$A$8</c:f>
              <c:strCache>
                <c:ptCount val="6"/>
                <c:pt idx="0">
                  <c:v>Chile</c:v>
                </c:pt>
                <c:pt idx="1">
                  <c:v>Australia</c:v>
                </c:pt>
                <c:pt idx="2">
                  <c:v>Argentina</c:v>
                </c:pt>
                <c:pt idx="3">
                  <c:v>China</c:v>
                </c:pt>
                <c:pt idx="4">
                  <c:v>Estados Unidos</c:v>
                </c:pt>
                <c:pt idx="5">
                  <c:v>Otros países</c:v>
                </c:pt>
              </c:strCache>
            </c:strRef>
          </c:cat>
          <c:val>
            <c:numRef>
              <c:f>'Reservas REV'!$D$3:$D$8</c:f>
              <c:numCache>
                <c:formatCode>#,##0.0</c:formatCode>
                <c:ptCount val="6"/>
                <c:pt idx="0">
                  <c:v>10.5</c:v>
                </c:pt>
                <c:pt idx="1">
                  <c:v>4.7</c:v>
                </c:pt>
                <c:pt idx="2">
                  <c:v>1.9000000000000001</c:v>
                </c:pt>
                <c:pt idx="3">
                  <c:v>1.5</c:v>
                </c:pt>
                <c:pt idx="4">
                  <c:v>0</c:v>
                </c:pt>
                <c:pt idx="5">
                  <c:v>3.7549999999999999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AAF-4246-81ED-0C4E82B6987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139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2276C8-8911-46C0-AE1D-FC9CE4E500C6}" type="doc">
      <dgm:prSet loTypeId="urn:microsoft.com/office/officeart/2008/layout/AscendingPictureAccentProcess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42ADBC-6505-49D7-92C2-D49F0489C32B}">
      <dgm:prSet phldrT="[Texto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Tahoma"/>
            </a:rPr>
            <a:t>World's largest low emission copper producer</a:t>
          </a:r>
          <a:endParaRPr lang="en-U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05BC30-8981-4DD7-87A6-4C9EBDCB2D00}" type="parTrans" cxnId="{9B46ACB8-8DE5-45E5-9375-DC5C654E045D}">
      <dgm:prSet/>
      <dgm:spPr/>
      <dgm:t>
        <a:bodyPr/>
        <a:lstStyle/>
        <a:p>
          <a:endParaRPr lang="en-US"/>
        </a:p>
      </dgm:t>
    </dgm:pt>
    <dgm:pt modelId="{3A9DFC6E-7C10-47DF-9CD7-7B3524E47563}" type="sibTrans" cxnId="{9B46ACB8-8DE5-45E5-9375-DC5C654E045D}">
      <dgm:prSet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2F970EE-100D-4BEC-BD0C-FA438CD907CA}" type="pres">
      <dgm:prSet presAssocID="{A12276C8-8911-46C0-AE1D-FC9CE4E500C6}" presName="Name0" presStyleCnt="0">
        <dgm:presLayoutVars>
          <dgm:chMax val="7"/>
          <dgm:chPref val="7"/>
          <dgm:dir/>
        </dgm:presLayoutVars>
      </dgm:prSet>
      <dgm:spPr/>
    </dgm:pt>
    <dgm:pt modelId="{60BB8C93-C7B4-41E2-B2E4-638EAB5CB4E0}" type="pres">
      <dgm:prSet presAssocID="{A142ADBC-6505-49D7-92C2-D49F0489C32B}" presName="parTx1" presStyleLbl="node1" presStyleIdx="0" presStyleCnt="1" custScaleX="108226" custScaleY="122859" custLinFactNeighborX="-19432" custLinFactNeighborY="31320"/>
      <dgm:spPr/>
    </dgm:pt>
    <dgm:pt modelId="{D43CB133-A688-4346-AF97-50D145605902}" type="pres">
      <dgm:prSet presAssocID="{3A9DFC6E-7C10-47DF-9CD7-7B3524E47563}" presName="picture1" presStyleCnt="0"/>
      <dgm:spPr/>
    </dgm:pt>
    <dgm:pt modelId="{71AFC405-648D-4F79-BB1F-648BE2631EFD}" type="pres">
      <dgm:prSet presAssocID="{3A9DFC6E-7C10-47DF-9CD7-7B3524E47563}" presName="imageRepeatNode" presStyleLbl="fgImgPlace1" presStyleIdx="0" presStyleCnt="1" custLinFactX="99354" custLinFactNeighborX="100000" custLinFactNeighborY="3723"/>
      <dgm:spPr/>
    </dgm:pt>
  </dgm:ptLst>
  <dgm:cxnLst>
    <dgm:cxn modelId="{735B030E-3119-42B8-8CF6-E971140853DF}" type="presOf" srcId="{3A9DFC6E-7C10-47DF-9CD7-7B3524E47563}" destId="{71AFC405-648D-4F79-BB1F-648BE2631EFD}" srcOrd="0" destOrd="0" presId="urn:microsoft.com/office/officeart/2008/layout/AscendingPictureAccentProcess"/>
    <dgm:cxn modelId="{9B46ACB8-8DE5-45E5-9375-DC5C654E045D}" srcId="{A12276C8-8911-46C0-AE1D-FC9CE4E500C6}" destId="{A142ADBC-6505-49D7-92C2-D49F0489C32B}" srcOrd="0" destOrd="0" parTransId="{E205BC30-8981-4DD7-87A6-4C9EBDCB2D00}" sibTransId="{3A9DFC6E-7C10-47DF-9CD7-7B3524E47563}"/>
    <dgm:cxn modelId="{E5357DCA-7488-4EEC-8B60-A28C48F1B85B}" type="presOf" srcId="{A142ADBC-6505-49D7-92C2-D49F0489C32B}" destId="{60BB8C93-C7B4-41E2-B2E4-638EAB5CB4E0}" srcOrd="0" destOrd="0" presId="urn:microsoft.com/office/officeart/2008/layout/AscendingPictureAccentProcess"/>
    <dgm:cxn modelId="{543CB6CA-CE6D-483D-B129-0004E6F36B7A}" type="presOf" srcId="{A12276C8-8911-46C0-AE1D-FC9CE4E500C6}" destId="{E2F970EE-100D-4BEC-BD0C-FA438CD907CA}" srcOrd="0" destOrd="0" presId="urn:microsoft.com/office/officeart/2008/layout/AscendingPictureAccentProcess"/>
    <dgm:cxn modelId="{7A83CB87-3FE6-4287-B203-69098C706BCB}" type="presParOf" srcId="{E2F970EE-100D-4BEC-BD0C-FA438CD907CA}" destId="{60BB8C93-C7B4-41E2-B2E4-638EAB5CB4E0}" srcOrd="0" destOrd="0" presId="urn:microsoft.com/office/officeart/2008/layout/AscendingPictureAccentProcess"/>
    <dgm:cxn modelId="{4620FD82-6F92-4932-9B4D-A8BD184E9157}" type="presParOf" srcId="{E2F970EE-100D-4BEC-BD0C-FA438CD907CA}" destId="{D43CB133-A688-4346-AF97-50D145605902}" srcOrd="1" destOrd="0" presId="urn:microsoft.com/office/officeart/2008/layout/AscendingPictureAccentProcess"/>
    <dgm:cxn modelId="{43AB40A8-ABEA-47D3-9E8A-AAF6C2FB936F}" type="presParOf" srcId="{D43CB133-A688-4346-AF97-50D145605902}" destId="{71AFC405-648D-4F79-BB1F-648BE2631EFD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2276C8-8911-46C0-AE1D-FC9CE4E500C6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42ADBC-6505-49D7-92C2-D49F0489C32B}">
      <dgm:prSet phldrT="[Texto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World's leading lithium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producer </a:t>
          </a:r>
        </a:p>
      </dgm:t>
    </dgm:pt>
    <dgm:pt modelId="{E205BC30-8981-4DD7-87A6-4C9EBDCB2D00}" type="parTrans" cxnId="{9B46ACB8-8DE5-45E5-9375-DC5C654E045D}">
      <dgm:prSet/>
      <dgm:spPr/>
      <dgm:t>
        <a:bodyPr/>
        <a:lstStyle/>
        <a:p>
          <a:endParaRPr lang="en-US" sz="1600"/>
        </a:p>
      </dgm:t>
    </dgm:pt>
    <dgm:pt modelId="{3A9DFC6E-7C10-47DF-9CD7-7B3524E47563}" type="sibTrans" cxnId="{9B46ACB8-8DE5-45E5-9375-DC5C654E045D}">
      <dgm:prSet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1600"/>
        </a:p>
      </dgm:t>
    </dgm:pt>
    <dgm:pt modelId="{E2F970EE-100D-4BEC-BD0C-FA438CD907CA}" type="pres">
      <dgm:prSet presAssocID="{A12276C8-8911-46C0-AE1D-FC9CE4E500C6}" presName="Name0" presStyleCnt="0">
        <dgm:presLayoutVars>
          <dgm:chMax val="7"/>
          <dgm:chPref val="7"/>
          <dgm:dir/>
        </dgm:presLayoutVars>
      </dgm:prSet>
      <dgm:spPr/>
    </dgm:pt>
    <dgm:pt modelId="{60BB8C93-C7B4-41E2-B2E4-638EAB5CB4E0}" type="pres">
      <dgm:prSet presAssocID="{A142ADBC-6505-49D7-92C2-D49F0489C32B}" presName="parTx1" presStyleLbl="node1" presStyleIdx="0" presStyleCnt="1" custScaleX="112434" custScaleY="127679" custLinFactNeighborX="2577" custLinFactNeighborY="6513"/>
      <dgm:spPr/>
    </dgm:pt>
    <dgm:pt modelId="{D43CB133-A688-4346-AF97-50D145605902}" type="pres">
      <dgm:prSet presAssocID="{3A9DFC6E-7C10-47DF-9CD7-7B3524E47563}" presName="picture1" presStyleCnt="0"/>
      <dgm:spPr/>
    </dgm:pt>
    <dgm:pt modelId="{71AFC405-648D-4F79-BB1F-648BE2631EFD}" type="pres">
      <dgm:prSet presAssocID="{3A9DFC6E-7C10-47DF-9CD7-7B3524E47563}" presName="imageRepeatNode" presStyleLbl="fgImgPlace1" presStyleIdx="0" presStyleCnt="1" custLinFactNeighborX="-13159" custLinFactNeighborY="3027"/>
      <dgm:spPr/>
    </dgm:pt>
  </dgm:ptLst>
  <dgm:cxnLst>
    <dgm:cxn modelId="{E6437F7D-320F-4C07-8B28-C8A3317EF590}" type="presOf" srcId="{A12276C8-8911-46C0-AE1D-FC9CE4E500C6}" destId="{E2F970EE-100D-4BEC-BD0C-FA438CD907CA}" srcOrd="0" destOrd="0" presId="urn:microsoft.com/office/officeart/2008/layout/AscendingPictureAccentProcess"/>
    <dgm:cxn modelId="{EAE175A6-9CF2-4591-869B-92047F49669D}" type="presOf" srcId="{3A9DFC6E-7C10-47DF-9CD7-7B3524E47563}" destId="{71AFC405-648D-4F79-BB1F-648BE2631EFD}" srcOrd="0" destOrd="0" presId="urn:microsoft.com/office/officeart/2008/layout/AscendingPictureAccentProcess"/>
    <dgm:cxn modelId="{9B46ACB8-8DE5-45E5-9375-DC5C654E045D}" srcId="{A12276C8-8911-46C0-AE1D-FC9CE4E500C6}" destId="{A142ADBC-6505-49D7-92C2-D49F0489C32B}" srcOrd="0" destOrd="0" parTransId="{E205BC30-8981-4DD7-87A6-4C9EBDCB2D00}" sibTransId="{3A9DFC6E-7C10-47DF-9CD7-7B3524E47563}"/>
    <dgm:cxn modelId="{765340FC-3A11-4F15-8A47-64AB5B22E24E}" type="presOf" srcId="{A142ADBC-6505-49D7-92C2-D49F0489C32B}" destId="{60BB8C93-C7B4-41E2-B2E4-638EAB5CB4E0}" srcOrd="0" destOrd="0" presId="urn:microsoft.com/office/officeart/2008/layout/AscendingPictureAccentProcess"/>
    <dgm:cxn modelId="{36EF63D9-8C20-46BA-869A-582F31DF8766}" type="presParOf" srcId="{E2F970EE-100D-4BEC-BD0C-FA438CD907CA}" destId="{60BB8C93-C7B4-41E2-B2E4-638EAB5CB4E0}" srcOrd="0" destOrd="0" presId="urn:microsoft.com/office/officeart/2008/layout/AscendingPictureAccentProcess"/>
    <dgm:cxn modelId="{401AAF65-1054-47C3-9D74-8EE7879DB1D3}" type="presParOf" srcId="{E2F970EE-100D-4BEC-BD0C-FA438CD907CA}" destId="{D43CB133-A688-4346-AF97-50D145605902}" srcOrd="1" destOrd="0" presId="urn:microsoft.com/office/officeart/2008/layout/AscendingPictureAccentProcess"/>
    <dgm:cxn modelId="{C17D4004-7008-427B-BD50-DDA91AE06122}" type="presParOf" srcId="{D43CB133-A688-4346-AF97-50D145605902}" destId="{71AFC405-648D-4F79-BB1F-648BE2631EFD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B8C93-C7B4-41E2-B2E4-638EAB5CB4E0}">
      <dsp:nvSpPr>
        <dsp:cNvPr id="0" name=""/>
        <dsp:cNvSpPr/>
      </dsp:nvSpPr>
      <dsp:spPr>
        <a:xfrm>
          <a:off x="236582" y="1326796"/>
          <a:ext cx="3276676" cy="997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847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Tahoma"/>
            </a:rPr>
            <a:t>World's largest low emission copper producer</a:t>
          </a:r>
          <a:endParaRPr lang="en-U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5280" y="1375494"/>
        <a:ext cx="3179280" cy="900183"/>
      </dsp:txXfrm>
    </dsp:sp>
    <dsp:sp modelId="{71AFC405-648D-4F79-BB1F-648BE2631EFD}">
      <dsp:nvSpPr>
        <dsp:cNvPr id="0" name=""/>
        <dsp:cNvSpPr/>
      </dsp:nvSpPr>
      <dsp:spPr>
        <a:xfrm>
          <a:off x="2807785" y="421696"/>
          <a:ext cx="1403682" cy="1403892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B8C93-C7B4-41E2-B2E4-638EAB5CB4E0}">
      <dsp:nvSpPr>
        <dsp:cNvPr id="0" name=""/>
        <dsp:cNvSpPr/>
      </dsp:nvSpPr>
      <dsp:spPr>
        <a:xfrm>
          <a:off x="731556" y="1097120"/>
          <a:ext cx="3084388" cy="9393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0663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World's leading lithium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producer </a:t>
          </a:r>
        </a:p>
      </dsp:txBody>
      <dsp:txXfrm>
        <a:off x="777411" y="1142975"/>
        <a:ext cx="2992678" cy="847644"/>
      </dsp:txXfrm>
    </dsp:sp>
    <dsp:sp modelId="{71AFC405-648D-4F79-BB1F-648BE2631EFD}">
      <dsp:nvSpPr>
        <dsp:cNvPr id="0" name=""/>
        <dsp:cNvSpPr/>
      </dsp:nvSpPr>
      <dsp:spPr>
        <a:xfrm>
          <a:off x="0" y="468407"/>
          <a:ext cx="1271856" cy="1272047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0.27065</cdr:x>
      <cdr:y>0.87798</cdr:y>
    </cdr:from>
    <cdr:to>
      <cdr:x>0.55741</cdr:x>
      <cdr:y>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79D16F2-48E5-4DE8-AF0B-3C0657368904}"/>
            </a:ext>
          </a:extLst>
        </cdr:cNvPr>
        <cdr:cNvSpPr txBox="1"/>
      </cdr:nvSpPr>
      <cdr:spPr>
        <a:xfrm xmlns:a="http://schemas.openxmlformats.org/drawingml/2006/main">
          <a:off x="863026" y="3493715"/>
          <a:ext cx="914400" cy="4855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CL" sz="1100" dirty="0"/>
        </a:p>
      </cdr:txBody>
    </cdr:sp>
  </cdr:relSizeAnchor>
  <cdr:relSizeAnchor xmlns:cdr="http://schemas.openxmlformats.org/drawingml/2006/chartDrawing">
    <cdr:from>
      <cdr:x>0.24171</cdr:x>
      <cdr:y>0.77021</cdr:y>
    </cdr:from>
    <cdr:to>
      <cdr:x>0.52847</cdr:x>
      <cdr:y>1</cdr:y>
    </cdr:to>
    <cdr:sp macro="" textlink="">
      <cdr:nvSpPr>
        <cdr:cNvPr id="3" name="CuadroTexto 2">
          <a:extLst xmlns:a="http://schemas.openxmlformats.org/drawingml/2006/main">
            <a:ext uri="{FF2B5EF4-FFF2-40B4-BE49-F238E27FC236}">
              <a16:creationId xmlns:a16="http://schemas.microsoft.com/office/drawing/2014/main" id="{F76D4C1D-D609-40A1-AA19-5EE40A1C4F22}"/>
            </a:ext>
          </a:extLst>
        </cdr:cNvPr>
        <cdr:cNvSpPr txBox="1"/>
      </cdr:nvSpPr>
      <cdr:spPr>
        <a:xfrm xmlns:a="http://schemas.openxmlformats.org/drawingml/2006/main">
          <a:off x="770749" y="38335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ES" sz="1100" dirty="0"/>
        </a:p>
        <a:p xmlns:a="http://schemas.openxmlformats.org/drawingml/2006/main">
          <a:endParaRPr lang="es-ES" dirty="0"/>
        </a:p>
        <a:p xmlns:a="http://schemas.openxmlformats.org/drawingml/2006/main">
          <a:endParaRPr lang="es-ES" sz="1100" dirty="0"/>
        </a:p>
        <a:p xmlns:a="http://schemas.openxmlformats.org/drawingml/2006/main">
          <a:endParaRPr lang="es-ES" dirty="0"/>
        </a:p>
        <a:p xmlns:a="http://schemas.openxmlformats.org/drawingml/2006/main">
          <a:r>
            <a:rPr lang="es-ES" sz="1100" dirty="0"/>
            <a:t>Total </a:t>
          </a:r>
          <a:r>
            <a:rPr lang="es-ES" sz="1100" dirty="0" err="1"/>
            <a:t>World</a:t>
          </a:r>
          <a:r>
            <a:rPr lang="es-ES" sz="1100" dirty="0"/>
            <a:t> Reserves 26 </a:t>
          </a:r>
          <a:r>
            <a:rPr lang="es-ES" sz="1100" dirty="0" err="1"/>
            <a:t>million</a:t>
          </a:r>
          <a:r>
            <a:rPr lang="es-ES" dirty="0"/>
            <a:t> </a:t>
          </a:r>
          <a:r>
            <a:rPr lang="es-ES" sz="1100" dirty="0"/>
            <a:t> </a:t>
          </a:r>
          <a:endParaRPr lang="es-CL" sz="1100" dirty="0"/>
        </a:p>
      </cdr:txBody>
    </cdr:sp>
  </cdr:relSizeAnchor>
  <cdr:relSizeAnchor xmlns:cdr="http://schemas.openxmlformats.org/drawingml/2006/chartDrawing">
    <cdr:from>
      <cdr:x>0.16225</cdr:x>
      <cdr:y>0.7268</cdr:y>
    </cdr:from>
    <cdr:to>
      <cdr:x>0.50966</cdr:x>
      <cdr:y>1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B19F5504-861D-4B2D-B1BF-4B3FAC8FF518}"/>
            </a:ext>
          </a:extLst>
        </cdr:cNvPr>
        <cdr:cNvSpPr txBox="1"/>
      </cdr:nvSpPr>
      <cdr:spPr>
        <a:xfrm xmlns:a="http://schemas.openxmlformats.org/drawingml/2006/main">
          <a:off x="427069" y="32258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CL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0.27065</cdr:x>
      <cdr:y>0.87798</cdr:y>
    </cdr:from>
    <cdr:to>
      <cdr:x>0.55741</cdr:x>
      <cdr:y>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79D16F2-48E5-4DE8-AF0B-3C0657368904}"/>
            </a:ext>
          </a:extLst>
        </cdr:cNvPr>
        <cdr:cNvSpPr txBox="1"/>
      </cdr:nvSpPr>
      <cdr:spPr>
        <a:xfrm xmlns:a="http://schemas.openxmlformats.org/drawingml/2006/main">
          <a:off x="863026" y="3493715"/>
          <a:ext cx="914400" cy="4855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CL" sz="1100" dirty="0"/>
        </a:p>
      </cdr:txBody>
    </cdr:sp>
  </cdr:relSizeAnchor>
  <cdr:relSizeAnchor xmlns:cdr="http://schemas.openxmlformats.org/drawingml/2006/chartDrawing">
    <cdr:from>
      <cdr:x>0.24171</cdr:x>
      <cdr:y>0.77021</cdr:y>
    </cdr:from>
    <cdr:to>
      <cdr:x>0.52847</cdr:x>
      <cdr:y>1</cdr:y>
    </cdr:to>
    <cdr:sp macro="" textlink="">
      <cdr:nvSpPr>
        <cdr:cNvPr id="3" name="CuadroTexto 2">
          <a:extLst xmlns:a="http://schemas.openxmlformats.org/drawingml/2006/main">
            <a:ext uri="{FF2B5EF4-FFF2-40B4-BE49-F238E27FC236}">
              <a16:creationId xmlns:a16="http://schemas.microsoft.com/office/drawing/2014/main" id="{F76D4C1D-D609-40A1-AA19-5EE40A1C4F22}"/>
            </a:ext>
          </a:extLst>
        </cdr:cNvPr>
        <cdr:cNvSpPr txBox="1"/>
      </cdr:nvSpPr>
      <cdr:spPr>
        <a:xfrm xmlns:a="http://schemas.openxmlformats.org/drawingml/2006/main">
          <a:off x="770749" y="38335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ES" sz="1100" dirty="0"/>
        </a:p>
        <a:p xmlns:a="http://schemas.openxmlformats.org/drawingml/2006/main">
          <a:endParaRPr lang="es-ES" dirty="0"/>
        </a:p>
        <a:p xmlns:a="http://schemas.openxmlformats.org/drawingml/2006/main">
          <a:endParaRPr lang="es-ES" sz="1100" dirty="0"/>
        </a:p>
        <a:p xmlns:a="http://schemas.openxmlformats.org/drawingml/2006/main">
          <a:endParaRPr lang="es-ES" dirty="0"/>
        </a:p>
        <a:p xmlns:a="http://schemas.openxmlformats.org/drawingml/2006/main">
          <a:r>
            <a:rPr lang="es-ES" sz="1100" dirty="0"/>
            <a:t>Total </a:t>
          </a:r>
          <a:r>
            <a:rPr lang="es-ES" sz="1100" dirty="0" err="1"/>
            <a:t>World</a:t>
          </a:r>
          <a:r>
            <a:rPr lang="es-ES" sz="1100" dirty="0"/>
            <a:t> Reserves 26 </a:t>
          </a:r>
          <a:r>
            <a:rPr lang="es-ES" sz="1100" dirty="0" err="1"/>
            <a:t>million</a:t>
          </a:r>
          <a:r>
            <a:rPr lang="es-ES" dirty="0"/>
            <a:t> </a:t>
          </a:r>
          <a:r>
            <a:rPr lang="es-ES" sz="1100" dirty="0"/>
            <a:t> </a:t>
          </a:r>
          <a:endParaRPr lang="es-CL" sz="1100" dirty="0"/>
        </a:p>
      </cdr:txBody>
    </cdr:sp>
  </cdr:relSizeAnchor>
  <cdr:relSizeAnchor xmlns:cdr="http://schemas.openxmlformats.org/drawingml/2006/chartDrawing">
    <cdr:from>
      <cdr:x>0.16225</cdr:x>
      <cdr:y>0.7268</cdr:y>
    </cdr:from>
    <cdr:to>
      <cdr:x>0.50966</cdr:x>
      <cdr:y>1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B19F5504-861D-4B2D-B1BF-4B3FAC8FF518}"/>
            </a:ext>
          </a:extLst>
        </cdr:cNvPr>
        <cdr:cNvSpPr txBox="1"/>
      </cdr:nvSpPr>
      <cdr:spPr>
        <a:xfrm xmlns:a="http://schemas.openxmlformats.org/drawingml/2006/main">
          <a:off x="427069" y="32258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CL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A178C-05EA-4FE0-8045-6CF6200A55A2}" type="datetimeFigureOut">
              <a:rPr lang="es-CL" smtClean="0"/>
              <a:t>03-03-2024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ADCB6-1F38-4C78-9EC1-232CAEA5E4C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8661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ADCB6-1F38-4C78-9EC1-232CAEA5E4C8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745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0E946-4B05-F072-393B-E3136280B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87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ADCB6-1F38-4C78-9EC1-232CAEA5E4C8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7187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ADCB6-1F38-4C78-9EC1-232CAEA5E4C8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690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ADCB6-1F38-4C78-9EC1-232CAEA5E4C8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8151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665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D862A3-BEE0-2079-866F-4B66D5169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537D9D-A2E6-20B3-9407-4C99C6276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F0F671-6318-EF84-D8DE-11F2FD74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DE64-CB73-47EF-A2E4-D9A927CC9681}" type="datetimeFigureOut">
              <a:rPr lang="es-CL" smtClean="0"/>
              <a:t>03-03-2024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789CB0-1B9B-AFD7-84CF-B292FCE14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6EFB45-7B33-BBB7-F840-3A43951DD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2507C-7070-4B79-88BE-37B96E4F0E1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8781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3CBBC0-5D47-4D7C-41BF-25876161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94C1C00-1E29-EE9D-91B7-5BC4A552E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633BF6-E0D4-289C-CF3C-BA63B8647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DE64-CB73-47EF-A2E4-D9A927CC9681}" type="datetimeFigureOut">
              <a:rPr lang="es-CL" smtClean="0"/>
              <a:t>03-03-2024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30C204-7314-A4F4-933D-3C664D809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6DCB03-BCF1-7BD4-0EF9-B6E08E826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2507C-7070-4B79-88BE-37B96E4F0E1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588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953456-3E09-CCA3-87AA-A11D19AEB8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A1873F5-C734-89AF-0066-08F5F107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BE0BE3-C28B-0B5D-9C44-2214B86B6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DE64-CB73-47EF-A2E4-D9A927CC9681}" type="datetimeFigureOut">
              <a:rPr lang="es-CL" smtClean="0"/>
              <a:t>03-03-2024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63CAE0-4421-3456-0533-C794DB038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7099CF-E386-AAA5-9C12-E5996B45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2507C-7070-4B79-88BE-37B96E4F0E1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5160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64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20CE0B-6D1C-443A-927E-4517338E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DB06CC-F9A1-06F4-7287-BC4782774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6BEC58-E8AF-956F-10C7-A05288E2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DE64-CB73-47EF-A2E4-D9A927CC9681}" type="datetimeFigureOut">
              <a:rPr lang="es-CL" smtClean="0"/>
              <a:t>03-03-2024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3D47BE-4AD9-7217-F01B-E20310283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293B20-7625-1CBD-C4CD-C2228EC86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2507C-7070-4B79-88BE-37B96E4F0E1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5251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7A91BD-17BF-2DAF-4B3D-AC69710E4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9AB55B-D68A-3690-5DEC-B27604DDE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EF6E5D-39A5-C8F5-D76C-C20FF4AF5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DE64-CB73-47EF-A2E4-D9A927CC9681}" type="datetimeFigureOut">
              <a:rPr lang="es-CL" smtClean="0"/>
              <a:t>03-03-2024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BE6431-184D-C23B-EF08-6598A1366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0FC3B4-413A-F0DA-0B6F-19A6C5434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2507C-7070-4B79-88BE-37B96E4F0E1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40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610807-C2B8-5F15-D596-8F375E1F4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6DE215-A54E-87DE-658F-7AE228E90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965A8E4-30E3-2BE4-521A-705D5147E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95DE8-5B34-D3F0-96C0-C45EAD86D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DE64-CB73-47EF-A2E4-D9A927CC9681}" type="datetimeFigureOut">
              <a:rPr lang="es-CL" smtClean="0"/>
              <a:t>03-03-2024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770399-A2AE-6B82-811C-2F3B0A84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5A959E-B3BF-010E-1F47-6F1C47F0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2507C-7070-4B79-88BE-37B96E4F0E1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00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FFC69-D1B0-DCC1-4047-D41253D95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3A12A7-4A72-BDD1-7392-F8DC78AF7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5F42F3A-48D3-1C20-8B91-0B13C779B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DC3573-D0DC-3383-DA04-1DAB77730D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80D0CDE-0330-992D-4916-D71DABCED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A529F6-1C9D-20E1-B269-FCD5C835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DE64-CB73-47EF-A2E4-D9A927CC9681}" type="datetimeFigureOut">
              <a:rPr lang="es-CL" smtClean="0"/>
              <a:t>03-03-2024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53DEE6F-E0E6-C0B4-D491-70DEFF12F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AC3258-9774-4BAD-8F51-71225E19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2507C-7070-4B79-88BE-37B96E4F0E1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00251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A9E4B5-8931-F8B2-3953-C5B37BEC3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1DE9CE-C4C4-19F8-1E1D-6F319FEFF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DE64-CB73-47EF-A2E4-D9A927CC9681}" type="datetimeFigureOut">
              <a:rPr lang="es-CL" smtClean="0"/>
              <a:t>03-03-2024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96E47DC-6458-6409-1CA4-FD6B36FC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00E47B3-12D0-23AF-908E-BF523655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2507C-7070-4B79-88BE-37B96E4F0E1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88987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A500932-A1A9-6B2D-5660-74B685945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DE64-CB73-47EF-A2E4-D9A927CC9681}" type="datetimeFigureOut">
              <a:rPr lang="es-CL" smtClean="0"/>
              <a:t>03-03-2024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13669E4-B3E1-2B3E-4983-80501405A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6C5C672-7EB2-E9FE-4CB8-9E12A25FF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2507C-7070-4B79-88BE-37B96E4F0E1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0947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CBF33-CAEB-ED3B-A215-3342CB7D1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E46EE1-802C-9D64-91EF-95711FE13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F8467A-05AC-ED6A-92A4-E43409322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0CDAEDD-03A5-8303-C473-FD92FBEE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DE64-CB73-47EF-A2E4-D9A927CC9681}" type="datetimeFigureOut">
              <a:rPr lang="es-CL" smtClean="0"/>
              <a:t>03-03-2024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127409-C0DA-9F84-5AA5-5E667A65D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E0A263-F5D0-E164-C6F4-EE1B5769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2507C-7070-4B79-88BE-37B96E4F0E1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71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448660-743E-2A45-72FF-0B9427323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65985C1-EE31-03B1-9AFA-6B4662132B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29D8A6-2B69-37AB-F9F3-D750DCAB9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8CBC23-AC04-7873-9717-E9EAEA540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DE64-CB73-47EF-A2E4-D9A927CC9681}" type="datetimeFigureOut">
              <a:rPr lang="es-CL" smtClean="0"/>
              <a:t>03-03-2024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F8E57F-FA9D-785B-07C6-23B5F9453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1BB09F-A97B-5AD8-B4B6-12E9D42A6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2507C-7070-4B79-88BE-37B96E4F0E1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0875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469783D-4611-E194-4DD5-6B414BA70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3241B4-7C64-D9A6-5B88-CE5C8B222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D0137F-E99B-70F6-5E69-7EB65F7F0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2DE64-CB73-47EF-A2E4-D9A927CC9681}" type="datetimeFigureOut">
              <a:rPr lang="es-CL" smtClean="0"/>
              <a:t>03-03-2024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816A07-D8BB-40DD-14DA-58CBA0D6E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E80F7F-D6E0-F728-3F82-74F2BF47B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2507C-7070-4B79-88BE-37B96E4F0E1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283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7.jpe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51B624A-76EC-B90D-2DDB-9A3A26F2ED54}"/>
              </a:ext>
            </a:extLst>
          </p:cNvPr>
          <p:cNvSpPr/>
          <p:nvPr/>
        </p:nvSpPr>
        <p:spPr>
          <a:xfrm>
            <a:off x="0" y="5038080"/>
            <a:ext cx="12186810" cy="18199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ysClr val="windowText" lastClr="000000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A5F06A-7381-7DF6-9CED-6028FE289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2" descr="El cambio climático necesita nuevos hábitos que beneficiarán a ...">
            <a:extLst>
              <a:ext uri="{FF2B5EF4-FFF2-40B4-BE49-F238E27FC236}">
                <a16:creationId xmlns:a16="http://schemas.microsoft.com/office/drawing/2014/main" id="{8370D511-9817-9D9D-EC9D-456E6CBC8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39758"/>
            <a:ext cx="12186811" cy="50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DE1C70B-35D2-C5F2-14DF-AFD31EB86154}"/>
              </a:ext>
            </a:extLst>
          </p:cNvPr>
          <p:cNvSpPr txBox="1">
            <a:spLocks/>
          </p:cNvSpPr>
          <p:nvPr/>
        </p:nvSpPr>
        <p:spPr>
          <a:xfrm>
            <a:off x="303825" y="5038080"/>
            <a:ext cx="11579157" cy="188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THE MINERALS WE NEED, WHY WE NEED THEM, AND WHY IT MATTERS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The Perspective of Resource Rich Countries: the Chilean Experience  </a:t>
            </a:r>
          </a:p>
          <a:p>
            <a:pPr algn="ctr"/>
            <a:endParaRPr lang="en-US" sz="2800" b="1" i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</a:rPr>
              <a:t>Eduardo Bitran 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</a:rPr>
              <a:t>Professor University Adolfo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Ibañez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0337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CuadroTexto"/>
          <p:cNvSpPr txBox="1">
            <a:spLocks noChangeArrowheads="1"/>
          </p:cNvSpPr>
          <p:nvPr/>
        </p:nvSpPr>
        <p:spPr bwMode="auto">
          <a:xfrm>
            <a:off x="4273553" y="3488269"/>
            <a:ext cx="293185" cy="51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143" tIns="72571" rIns="145143" bIns="7257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2400"/>
          </a:p>
        </p:txBody>
      </p:sp>
      <p:sp>
        <p:nvSpPr>
          <p:cNvPr id="20487" name="7 CuadroTexto"/>
          <p:cNvSpPr txBox="1">
            <a:spLocks noChangeArrowheads="1"/>
          </p:cNvSpPr>
          <p:nvPr/>
        </p:nvSpPr>
        <p:spPr bwMode="auto">
          <a:xfrm>
            <a:off x="6697135" y="4580469"/>
            <a:ext cx="293185" cy="88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143" tIns="72571" rIns="145143" bIns="7257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CL" sz="2400"/>
          </a:p>
          <a:p>
            <a:pPr>
              <a:spcBef>
                <a:spcPct val="0"/>
              </a:spcBef>
              <a:buFontTx/>
              <a:buNone/>
            </a:pPr>
            <a:endParaRPr lang="es-CL" altLang="es-CL" sz="2400"/>
          </a:p>
        </p:txBody>
      </p:sp>
      <p:grpSp>
        <p:nvGrpSpPr>
          <p:cNvPr id="2" name="Grupo 1"/>
          <p:cNvGrpSpPr/>
          <p:nvPr/>
        </p:nvGrpSpPr>
        <p:grpSpPr>
          <a:xfrm>
            <a:off x="608661" y="2844800"/>
            <a:ext cx="11306379" cy="4288793"/>
            <a:chOff x="523672" y="483274"/>
            <a:chExt cx="8479784" cy="2071193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672" y="483274"/>
              <a:ext cx="3427968" cy="2071193"/>
            </a:xfrm>
            <a:prstGeom prst="rect">
              <a:avLst/>
            </a:prstGeom>
          </p:spPr>
        </p:pic>
        <p:sp>
          <p:nvSpPr>
            <p:cNvPr id="20484" name="AutoShape 2" descr="Resultado de imagen para INDUSTRY 4.0"/>
            <p:cNvSpPr>
              <a:spLocks noChangeAspect="1" noChangeArrowheads="1"/>
            </p:cNvSpPr>
            <p:nvPr/>
          </p:nvSpPr>
          <p:spPr bwMode="auto">
            <a:xfrm>
              <a:off x="1258888" y="1044575"/>
              <a:ext cx="2286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43" tIns="40823" rIns="81643" bIns="40823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CL" altLang="es-CL" sz="2400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824" y="483274"/>
              <a:ext cx="3621889" cy="2071193"/>
            </a:xfrm>
            <a:prstGeom prst="rect">
              <a:avLst/>
            </a:prstGeom>
          </p:spPr>
        </p:pic>
        <p:pic>
          <p:nvPicPr>
            <p:cNvPr id="24" name="Captura de pantalla 2017-04-24 a las 22.36.37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6216" y="483274"/>
              <a:ext cx="2487240" cy="207119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Rectángulo 3"/>
          <p:cNvSpPr/>
          <p:nvPr/>
        </p:nvSpPr>
        <p:spPr>
          <a:xfrm>
            <a:off x="1009497" y="833152"/>
            <a:ext cx="9796404" cy="173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Chile is best positioned to be a leader in the provision of critical minerals like copper, lithium, rare earth and clean fuels according with good environmental, social and governance standards.   </a:t>
            </a:r>
          </a:p>
        </p:txBody>
      </p:sp>
    </p:spTree>
    <p:extLst>
      <p:ext uri="{BB962C8B-B14F-4D97-AF65-F5344CB8AC3E}">
        <p14:creationId xmlns:p14="http://schemas.microsoft.com/office/powerpoint/2010/main" val="198310335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200DA-E457-D3F8-F54B-FE52FFDA9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Diagrama 29">
            <a:extLst>
              <a:ext uri="{FF2B5EF4-FFF2-40B4-BE49-F238E27FC236}">
                <a16:creationId xmlns:a16="http://schemas.microsoft.com/office/drawing/2014/main" id="{B7CF0312-16C6-0524-E606-E217242B2F7C}"/>
              </a:ext>
            </a:extLst>
          </p:cNvPr>
          <p:cNvGraphicFramePr/>
          <p:nvPr/>
        </p:nvGraphicFramePr>
        <p:xfrm>
          <a:off x="7211525" y="1428487"/>
          <a:ext cx="4211468" cy="2439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B64DBCF-3EF3-E479-2401-A0A672434C77}"/>
              </a:ext>
            </a:extLst>
          </p:cNvPr>
          <p:cNvGraphicFramePr/>
          <p:nvPr/>
        </p:nvGraphicFramePr>
        <p:xfrm>
          <a:off x="432717" y="1666261"/>
          <a:ext cx="3815952" cy="2418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00" name="Shape 400">
            <a:extLst>
              <a:ext uri="{FF2B5EF4-FFF2-40B4-BE49-F238E27FC236}">
                <a16:creationId xmlns:a16="http://schemas.microsoft.com/office/drawing/2014/main" id="{20BBD869-DD2C-ED33-069C-DFE47B7FA479}"/>
              </a:ext>
            </a:extLst>
          </p:cNvPr>
          <p:cNvSpPr/>
          <p:nvPr/>
        </p:nvSpPr>
        <p:spPr>
          <a:xfrm>
            <a:off x="1638441" y="1398538"/>
            <a:ext cx="8190896" cy="954107"/>
          </a:xfrm>
          <a:prstGeom prst="rect">
            <a:avLst/>
          </a:prstGeom>
          <a:ln/>
          <a:extLst>
            <a:ext uri="{C572A759-6A51-4108-AA02-DFA0A04FC94B}"/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2147" rIns="32147">
            <a:spAutoFit/>
          </a:bodyPr>
          <a:lstStyle>
            <a:lvl1pPr algn="ctr">
              <a:defRPr sz="2800">
                <a:solidFill>
                  <a:srgbClr val="545454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MS PGothic" panose="020B0600070205080204" pitchFamily="34" charset="-128"/>
                <a:cs typeface="Tahoma"/>
                <a:sym typeface="Tahoma"/>
              </a:rPr>
              <a:t>Chile: leading supplier of lithium, low-emission copper and clean fuels for the energy transition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MS PGothic" panose="020B0600070205080204" pitchFamily="34" charset="-128"/>
              <a:cs typeface="Tahoma"/>
              <a:sym typeface="Tahoma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5497C8D-7D5B-382B-B874-4DAD931F9E85}"/>
              </a:ext>
            </a:extLst>
          </p:cNvPr>
          <p:cNvGrpSpPr/>
          <p:nvPr/>
        </p:nvGrpSpPr>
        <p:grpSpPr>
          <a:xfrm>
            <a:off x="2054300" y="3765927"/>
            <a:ext cx="7882530" cy="1568517"/>
            <a:chOff x="1308809" y="5159239"/>
            <a:chExt cx="7742357" cy="1292946"/>
          </a:xfrm>
        </p:grpSpPr>
        <p:pic>
          <p:nvPicPr>
            <p:cNvPr id="59410" name="image10.jpeg" descr="http://www.portalminero.com/download/attachments/92083284/attachment92083284">
              <a:extLst>
                <a:ext uri="{FF2B5EF4-FFF2-40B4-BE49-F238E27FC236}">
                  <a16:creationId xmlns:a16="http://schemas.microsoft.com/office/drawing/2014/main" id="{46FC2854-803D-B7A0-9280-951ECEEC4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809" y="5165649"/>
              <a:ext cx="2115213" cy="12807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59412" name="image12.jpeg" descr="Resultado de imagen para solar pv atacama">
              <a:extLst>
                <a:ext uri="{FF2B5EF4-FFF2-40B4-BE49-F238E27FC236}">
                  <a16:creationId xmlns:a16="http://schemas.microsoft.com/office/drawing/2014/main" id="{F7CF5209-8602-76CA-722D-BDCD84DE0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495" y="5159239"/>
              <a:ext cx="1965583" cy="12563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17" name="image13.jpeg">
              <a:extLst>
                <a:ext uri="{FF2B5EF4-FFF2-40B4-BE49-F238E27FC236}">
                  <a16:creationId xmlns:a16="http://schemas.microsoft.com/office/drawing/2014/main" id="{431E316B-B3AE-279F-6B9A-49C75366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218369" y="5159239"/>
              <a:ext cx="1998175" cy="12563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8" name="image14.jpeg">
              <a:extLst>
                <a:ext uri="{FF2B5EF4-FFF2-40B4-BE49-F238E27FC236}">
                  <a16:creationId xmlns:a16="http://schemas.microsoft.com/office/drawing/2014/main" id="{9D6BD92E-1025-AAD0-C1DE-85647C1FB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543" y="5159239"/>
              <a:ext cx="1834623" cy="1292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" name="Flecha doblada hacia arriba 4">
            <a:extLst>
              <a:ext uri="{FF2B5EF4-FFF2-40B4-BE49-F238E27FC236}">
                <a16:creationId xmlns:a16="http://schemas.microsoft.com/office/drawing/2014/main" id="{EF261118-0517-9EE6-A521-DEF55240BB52}"/>
              </a:ext>
            </a:extLst>
          </p:cNvPr>
          <p:cNvSpPr/>
          <p:nvPr/>
        </p:nvSpPr>
        <p:spPr>
          <a:xfrm>
            <a:off x="4248669" y="2286001"/>
            <a:ext cx="1215960" cy="947057"/>
          </a:xfrm>
          <a:prstGeom prst="bentUpArrow">
            <a:avLst>
              <a:gd name="adj1" fmla="val 14655"/>
              <a:gd name="adj2" fmla="val 25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lecha doblada hacia arriba 32">
            <a:extLst>
              <a:ext uri="{FF2B5EF4-FFF2-40B4-BE49-F238E27FC236}">
                <a16:creationId xmlns:a16="http://schemas.microsoft.com/office/drawing/2014/main" id="{0493B796-744B-0DFC-0529-29A8AB264F28}"/>
              </a:ext>
            </a:extLst>
          </p:cNvPr>
          <p:cNvSpPr/>
          <p:nvPr/>
        </p:nvSpPr>
        <p:spPr>
          <a:xfrm flipH="1">
            <a:off x="6232155" y="2307016"/>
            <a:ext cx="1215960" cy="947057"/>
          </a:xfrm>
          <a:prstGeom prst="bentUpArrow">
            <a:avLst>
              <a:gd name="adj1" fmla="val 14655"/>
              <a:gd name="adj2" fmla="val 25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 404">
            <a:extLst>
              <a:ext uri="{FF2B5EF4-FFF2-40B4-BE49-F238E27FC236}">
                <a16:creationId xmlns:a16="http://schemas.microsoft.com/office/drawing/2014/main" id="{800CB51D-4FCD-CCBF-F32A-AA80F4BCC909}"/>
              </a:ext>
            </a:extLst>
          </p:cNvPr>
          <p:cNvSpPr/>
          <p:nvPr/>
        </p:nvSpPr>
        <p:spPr>
          <a:xfrm>
            <a:off x="1594598" y="5407405"/>
            <a:ext cx="2514109" cy="830997"/>
          </a:xfrm>
          <a:prstGeom prst="rect">
            <a:avLst/>
          </a:prstGeom>
          <a:ln>
            <a:noFill/>
          </a:ln>
          <a:extLst>
            <a:ext uri="{C572A759-6A51-4108-AA02-DFA0A04FC94B}"/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2147" rIns="32147">
            <a:spAutoFit/>
          </a:bodyPr>
          <a:lstStyle>
            <a:lvl1pPr algn="ctr">
              <a:defRPr sz="1700">
                <a:solidFill>
                  <a:srgbClr val="545454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  <a:sym typeface="Tahoma"/>
              </a:rPr>
              <a:t>Long term sustainable growth in supply of lithium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  <a:sym typeface="Tahoma"/>
              </a:rPr>
              <a:t> </a:t>
            </a:r>
          </a:p>
        </p:txBody>
      </p:sp>
      <p:sp>
        <p:nvSpPr>
          <p:cNvPr id="22" name="Shape 406">
            <a:extLst>
              <a:ext uri="{FF2B5EF4-FFF2-40B4-BE49-F238E27FC236}">
                <a16:creationId xmlns:a16="http://schemas.microsoft.com/office/drawing/2014/main" id="{5198E2C4-335D-C9C6-3FC0-AAB6D3DE85F5}"/>
              </a:ext>
            </a:extLst>
          </p:cNvPr>
          <p:cNvSpPr/>
          <p:nvPr/>
        </p:nvSpPr>
        <p:spPr>
          <a:xfrm>
            <a:off x="4061272" y="5342005"/>
            <a:ext cx="2072934" cy="830997"/>
          </a:xfrm>
          <a:prstGeom prst="rect">
            <a:avLst/>
          </a:prstGeom>
          <a:ln>
            <a:noFill/>
          </a:ln>
          <a:extLst>
            <a:ext uri="{C572A759-6A51-4108-AA02-DFA0A04FC94B}"/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2147" rIns="32147">
            <a:spAutoFit/>
          </a:bodyPr>
          <a:lstStyle>
            <a:lvl1pPr algn="ctr">
              <a:defRPr sz="1700">
                <a:solidFill>
                  <a:srgbClr val="545454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  <a:sym typeface="Tahoma"/>
              </a:rPr>
              <a:t>Solar energy for continues renewable electricity supply </a:t>
            </a:r>
          </a:p>
        </p:txBody>
      </p:sp>
      <p:sp>
        <p:nvSpPr>
          <p:cNvPr id="23" name="Shape 407">
            <a:extLst>
              <a:ext uri="{FF2B5EF4-FFF2-40B4-BE49-F238E27FC236}">
                <a16:creationId xmlns:a16="http://schemas.microsoft.com/office/drawing/2014/main" id="{FD90ED1E-53EB-D477-88DF-A50CBAC53105}"/>
              </a:ext>
            </a:extLst>
          </p:cNvPr>
          <p:cNvSpPr/>
          <p:nvPr/>
        </p:nvSpPr>
        <p:spPr>
          <a:xfrm>
            <a:off x="7910380" y="5427815"/>
            <a:ext cx="2611411" cy="830997"/>
          </a:xfrm>
          <a:prstGeom prst="rect">
            <a:avLst/>
          </a:prstGeom>
          <a:ln>
            <a:noFill/>
          </a:ln>
          <a:extLst>
            <a:ext uri="{C572A759-6A51-4108-AA02-DFA0A04FC94B}"/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2147" rIns="32147">
            <a:spAutoFit/>
          </a:bodyPr>
          <a:lstStyle>
            <a:lvl1pPr algn="ctr">
              <a:defRPr sz="1700">
                <a:solidFill>
                  <a:srgbClr val="545454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  <a:sym typeface="Tahoma"/>
              </a:rPr>
              <a:t>Fossil fuels substitution: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  <a:sym typeface="Tahoma"/>
              </a:rPr>
              <a:t>Green Hydrogen and Synthetic fuels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4461EE4-738F-7C5B-DAA8-C7E87946F3DF}"/>
              </a:ext>
            </a:extLst>
          </p:cNvPr>
          <p:cNvSpPr txBox="1"/>
          <p:nvPr/>
        </p:nvSpPr>
        <p:spPr>
          <a:xfrm>
            <a:off x="6338202" y="5307179"/>
            <a:ext cx="169812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Responsible Mining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Shared value creation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uadroTexto 11">
            <a:extLst>
              <a:ext uri="{FF2B5EF4-FFF2-40B4-BE49-F238E27FC236}">
                <a16:creationId xmlns:a16="http://schemas.microsoft.com/office/drawing/2014/main" id="{B14451BF-7DBF-F732-E7B2-78D0DF52E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1765" y="19260"/>
            <a:ext cx="126555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Critical Minerals: The Opportunity for Chile with the acceleration of Global Climate Action, Digital Economy(AI) and the Energy Transition</a:t>
            </a:r>
            <a:endParaRPr kumimoji="0" lang="en-US" altLang="es-CL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8F2F5CC-04B3-4DD8-4E35-3C6CF1826468}"/>
              </a:ext>
            </a:extLst>
          </p:cNvPr>
          <p:cNvCxnSpPr>
            <a:cxnSpLocks/>
          </p:cNvCxnSpPr>
          <p:nvPr/>
        </p:nvCxnSpPr>
        <p:spPr>
          <a:xfrm>
            <a:off x="171283" y="1250328"/>
            <a:ext cx="12020717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o 24">
            <a:extLst>
              <a:ext uri="{FF2B5EF4-FFF2-40B4-BE49-F238E27FC236}">
                <a16:creationId xmlns:a16="http://schemas.microsoft.com/office/drawing/2014/main" id="{8FF7A9F8-91A5-6EE6-8B2E-DB02BDB86FA3}"/>
              </a:ext>
            </a:extLst>
          </p:cNvPr>
          <p:cNvGrpSpPr/>
          <p:nvPr/>
        </p:nvGrpSpPr>
        <p:grpSpPr>
          <a:xfrm>
            <a:off x="10897823" y="5429513"/>
            <a:ext cx="1329886" cy="1342355"/>
            <a:chOff x="10764078" y="5436705"/>
            <a:chExt cx="1329886" cy="1342355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9D6F3343-CB4B-645A-221D-571256337EE9}"/>
                </a:ext>
              </a:extLst>
            </p:cNvPr>
            <p:cNvSpPr/>
            <p:nvPr/>
          </p:nvSpPr>
          <p:spPr>
            <a:xfrm>
              <a:off x="10863469" y="5764696"/>
              <a:ext cx="1230495" cy="10143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E8193AA1-5982-A2C7-E050-C2FFE8377BD0}"/>
                </a:ext>
              </a:extLst>
            </p:cNvPr>
            <p:cNvSpPr/>
            <p:nvPr/>
          </p:nvSpPr>
          <p:spPr>
            <a:xfrm>
              <a:off x="10764078" y="5436705"/>
              <a:ext cx="1192696" cy="1192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38005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C22A9-8A0D-3E00-2B8F-E5EA11449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7D19C084-9316-1CEB-81CF-5C6C39F6782F}"/>
              </a:ext>
            </a:extLst>
          </p:cNvPr>
          <p:cNvGrpSpPr/>
          <p:nvPr/>
        </p:nvGrpSpPr>
        <p:grpSpPr>
          <a:xfrm>
            <a:off x="10983013" y="5494724"/>
            <a:ext cx="1208987" cy="1342355"/>
            <a:chOff x="10764078" y="5436705"/>
            <a:chExt cx="1329886" cy="1342355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32B7FC21-5BCF-8632-342B-6C16AC2B343A}"/>
                </a:ext>
              </a:extLst>
            </p:cNvPr>
            <p:cNvSpPr/>
            <p:nvPr/>
          </p:nvSpPr>
          <p:spPr>
            <a:xfrm>
              <a:off x="10863469" y="5764696"/>
              <a:ext cx="1230495" cy="10143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91B8E149-D05C-6A70-BE5C-16889138A7E1}"/>
                </a:ext>
              </a:extLst>
            </p:cNvPr>
            <p:cNvSpPr/>
            <p:nvPr/>
          </p:nvSpPr>
          <p:spPr>
            <a:xfrm>
              <a:off x="10764078" y="5436705"/>
              <a:ext cx="1192696" cy="1192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71009F9-A4B7-DD76-ADC2-67C8BE1E02CE}"/>
              </a:ext>
            </a:extLst>
          </p:cNvPr>
          <p:cNvGraphicFramePr>
            <a:graphicFrameLocks noGrp="1"/>
          </p:cNvGraphicFramePr>
          <p:nvPr/>
        </p:nvGraphicFramePr>
        <p:xfrm>
          <a:off x="5769270" y="4929233"/>
          <a:ext cx="617493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7468">
                  <a:extLst>
                    <a:ext uri="{9D8B030D-6E8A-4147-A177-3AD203B41FA5}">
                      <a16:colId xmlns:a16="http://schemas.microsoft.com/office/drawing/2014/main" val="1534641045"/>
                    </a:ext>
                  </a:extLst>
                </a:gridCol>
                <a:gridCol w="3087468">
                  <a:extLst>
                    <a:ext uri="{9D8B030D-6E8A-4147-A177-3AD203B41FA5}">
                      <a16:colId xmlns:a16="http://schemas.microsoft.com/office/drawing/2014/main" val="2773607604"/>
                    </a:ext>
                  </a:extLst>
                </a:gridCol>
              </a:tblGrid>
              <a:tr h="352203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986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2011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0,5% 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721030"/>
                  </a:ext>
                </a:extLst>
              </a:tr>
              <a:tr h="352203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2021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21,4% 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926395"/>
                  </a:ext>
                </a:extLst>
              </a:tr>
              <a:tr h="352203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28% 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163145"/>
                  </a:ext>
                </a:extLst>
              </a:tr>
              <a:tr h="352203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2023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37%             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422924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2669DDC0-4CCC-C21C-7DB0-3FEF67F1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13" y="107567"/>
            <a:ext cx="10515600" cy="646332"/>
          </a:xfrm>
        </p:spPr>
        <p:txBody>
          <a:bodyPr>
            <a:noAutofit/>
          </a:bodyPr>
          <a:lstStyle/>
          <a:p>
            <a:r>
              <a:rPr lang="es-CL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CHILE HAS OUSTANDING RENEWABLE ENERGY RESOURCES AND THE LARGEST RESERVES OF COPPER AND LITHIUM 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5DDA8D58-28FA-E134-496E-ED52E466191D}"/>
              </a:ext>
            </a:extLst>
          </p:cNvPr>
          <p:cNvCxnSpPr>
            <a:cxnSpLocks/>
          </p:cNvCxnSpPr>
          <p:nvPr/>
        </p:nvCxnSpPr>
        <p:spPr>
          <a:xfrm>
            <a:off x="12655" y="832413"/>
            <a:ext cx="993009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3 Marcador de contenido">
            <a:extLst>
              <a:ext uri="{FF2B5EF4-FFF2-40B4-BE49-F238E27FC236}">
                <a16:creationId xmlns:a16="http://schemas.microsoft.com/office/drawing/2014/main" id="{BCDBD7D3-9B95-6EB8-1ED4-A6A3E56159E5}"/>
              </a:ext>
            </a:extLst>
          </p:cNvPr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991" y="874361"/>
            <a:ext cx="6409495" cy="3965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16000"/>
              </a:srgbClr>
            </a:outerShdw>
          </a:effectLst>
        </p:spPr>
      </p:pic>
      <p:sp>
        <p:nvSpPr>
          <p:cNvPr id="12" name="7 CuadroTexto">
            <a:extLst>
              <a:ext uri="{FF2B5EF4-FFF2-40B4-BE49-F238E27FC236}">
                <a16:creationId xmlns:a16="http://schemas.microsoft.com/office/drawing/2014/main" id="{636D47CC-5E93-2E52-10FA-FF670499C612}"/>
              </a:ext>
            </a:extLst>
          </p:cNvPr>
          <p:cNvSpPr txBox="1"/>
          <p:nvPr/>
        </p:nvSpPr>
        <p:spPr>
          <a:xfrm>
            <a:off x="5237477" y="4881701"/>
            <a:ext cx="695452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Chile: Share of solar and wind energy in electricity supply</a:t>
            </a:r>
          </a:p>
        </p:txBody>
      </p:sp>
      <p:pic>
        <p:nvPicPr>
          <p:cNvPr id="17" name="Marcador de contenido 4">
            <a:extLst>
              <a:ext uri="{FF2B5EF4-FFF2-40B4-BE49-F238E27FC236}">
                <a16:creationId xmlns:a16="http://schemas.microsoft.com/office/drawing/2014/main" id="{14E71B7E-B88B-4DC9-3B8D-F9023472F7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344" y="1015999"/>
            <a:ext cx="4347063" cy="2328707"/>
          </a:xfrm>
          <a:prstGeom prst="rect">
            <a:avLst/>
          </a:prstGeom>
        </p:spPr>
      </p:pic>
      <p:graphicFrame>
        <p:nvGraphicFramePr>
          <p:cNvPr id="7" name="5 Gráfico">
            <a:extLst>
              <a:ext uri="{FF2B5EF4-FFF2-40B4-BE49-F238E27FC236}">
                <a16:creationId xmlns:a16="http://schemas.microsoft.com/office/drawing/2014/main" id="{4C6BC78B-BA08-A49C-50ED-CB427E8BC77D}"/>
              </a:ext>
            </a:extLst>
          </p:cNvPr>
          <p:cNvGraphicFramePr/>
          <p:nvPr/>
        </p:nvGraphicFramePr>
        <p:xfrm>
          <a:off x="124718" y="3429000"/>
          <a:ext cx="4762242" cy="2995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2F688C3E-84C1-9A6B-A2DD-D8E791B79996}"/>
              </a:ext>
            </a:extLst>
          </p:cNvPr>
          <p:cNvSpPr txBox="1"/>
          <p:nvPr/>
        </p:nvSpPr>
        <p:spPr>
          <a:xfrm>
            <a:off x="1828800" y="910928"/>
            <a:ext cx="3101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WORLD RESERVES OF COPPER 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1122554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253BE091-AB52-94AA-9CC0-ED7A9CEBAAA5}"/>
              </a:ext>
            </a:extLst>
          </p:cNvPr>
          <p:cNvGrpSpPr/>
          <p:nvPr/>
        </p:nvGrpSpPr>
        <p:grpSpPr>
          <a:xfrm>
            <a:off x="10983013" y="5494724"/>
            <a:ext cx="1208987" cy="1342355"/>
            <a:chOff x="10764078" y="5436705"/>
            <a:chExt cx="1329886" cy="1342355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44400363-C43A-669E-245D-C7D7DDED572C}"/>
                </a:ext>
              </a:extLst>
            </p:cNvPr>
            <p:cNvSpPr/>
            <p:nvPr/>
          </p:nvSpPr>
          <p:spPr>
            <a:xfrm>
              <a:off x="10863469" y="5764696"/>
              <a:ext cx="1230495" cy="10143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E479A23F-55FB-A081-D633-BA4C300FAF16}"/>
                </a:ext>
              </a:extLst>
            </p:cNvPr>
            <p:cNvSpPr/>
            <p:nvPr/>
          </p:nvSpPr>
          <p:spPr>
            <a:xfrm>
              <a:off x="10764078" y="5436705"/>
              <a:ext cx="1192696" cy="1192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568412B-AB14-6AA1-4DBF-6B8BB253AE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275685"/>
              </p:ext>
            </p:extLst>
          </p:nvPr>
        </p:nvGraphicFramePr>
        <p:xfrm>
          <a:off x="5769270" y="4929233"/>
          <a:ext cx="617493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7468">
                  <a:extLst>
                    <a:ext uri="{9D8B030D-6E8A-4147-A177-3AD203B41FA5}">
                      <a16:colId xmlns:a16="http://schemas.microsoft.com/office/drawing/2014/main" val="1534641045"/>
                    </a:ext>
                  </a:extLst>
                </a:gridCol>
                <a:gridCol w="3087468">
                  <a:extLst>
                    <a:ext uri="{9D8B030D-6E8A-4147-A177-3AD203B41FA5}">
                      <a16:colId xmlns:a16="http://schemas.microsoft.com/office/drawing/2014/main" val="2773607604"/>
                    </a:ext>
                  </a:extLst>
                </a:gridCol>
              </a:tblGrid>
              <a:tr h="352203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986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2011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0,5% 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721030"/>
                  </a:ext>
                </a:extLst>
              </a:tr>
              <a:tr h="352203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2021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21,4% 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926395"/>
                  </a:ext>
                </a:extLst>
              </a:tr>
              <a:tr h="352203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28% 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163145"/>
                  </a:ext>
                </a:extLst>
              </a:tr>
              <a:tr h="352203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2023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37%             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422924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4089AD63-FD4E-4DE9-B016-C91E8980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13" y="107567"/>
            <a:ext cx="10515600" cy="646332"/>
          </a:xfrm>
        </p:spPr>
        <p:txBody>
          <a:bodyPr>
            <a:noAutofit/>
          </a:bodyPr>
          <a:lstStyle/>
          <a:p>
            <a:r>
              <a:rPr lang="es-CL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CHILE HAS OUSTANDING RENEWABLE ENERGY RESOURCES AND THE LARGEST RESERVES OF COPPER AND LITHIUM 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9C53E6D-822B-8873-BE96-E9E8F0799EA1}"/>
              </a:ext>
            </a:extLst>
          </p:cNvPr>
          <p:cNvCxnSpPr>
            <a:cxnSpLocks/>
          </p:cNvCxnSpPr>
          <p:nvPr/>
        </p:nvCxnSpPr>
        <p:spPr>
          <a:xfrm>
            <a:off x="12655" y="832413"/>
            <a:ext cx="993009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3 Marcador de contenido">
            <a:extLst>
              <a:ext uri="{FF2B5EF4-FFF2-40B4-BE49-F238E27FC236}">
                <a16:creationId xmlns:a16="http://schemas.microsoft.com/office/drawing/2014/main" id="{387AD119-2AC7-4AB5-BE6F-5DDE854C7B18}"/>
              </a:ext>
            </a:extLst>
          </p:cNvPr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991" y="874361"/>
            <a:ext cx="6409495" cy="3965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16000"/>
              </a:srgbClr>
            </a:outerShdw>
          </a:effectLst>
        </p:spPr>
      </p:pic>
      <p:sp>
        <p:nvSpPr>
          <p:cNvPr id="12" name="7 CuadroTexto"/>
          <p:cNvSpPr txBox="1"/>
          <p:nvPr/>
        </p:nvSpPr>
        <p:spPr>
          <a:xfrm>
            <a:off x="5237477" y="4881701"/>
            <a:ext cx="695452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Chile: Share of solar and wind energy in electricity supply</a:t>
            </a:r>
          </a:p>
        </p:txBody>
      </p:sp>
      <p:pic>
        <p:nvPicPr>
          <p:cNvPr id="17" name="Marcador de contenido 4">
            <a:extLst>
              <a:ext uri="{FF2B5EF4-FFF2-40B4-BE49-F238E27FC236}">
                <a16:creationId xmlns:a16="http://schemas.microsoft.com/office/drawing/2014/main" id="{74F94C44-A07C-1872-C8CD-3ED6008C4B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344" y="1015999"/>
            <a:ext cx="4347063" cy="2328707"/>
          </a:xfrm>
          <a:prstGeom prst="rect">
            <a:avLst/>
          </a:prstGeom>
        </p:spPr>
      </p:pic>
      <p:graphicFrame>
        <p:nvGraphicFramePr>
          <p:cNvPr id="7" name="5 Gráfico">
            <a:extLst>
              <a:ext uri="{FF2B5EF4-FFF2-40B4-BE49-F238E27FC236}">
                <a16:creationId xmlns:a16="http://schemas.microsoft.com/office/drawing/2014/main" id="{80B1E8CC-A5D6-DEFD-81D5-103450F90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6197356"/>
              </p:ext>
            </p:extLst>
          </p:nvPr>
        </p:nvGraphicFramePr>
        <p:xfrm>
          <a:off x="124718" y="3429000"/>
          <a:ext cx="4762242" cy="2995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19746B3F-C728-5C78-246F-5F935EEE4534}"/>
              </a:ext>
            </a:extLst>
          </p:cNvPr>
          <p:cNvSpPr txBox="1"/>
          <p:nvPr/>
        </p:nvSpPr>
        <p:spPr>
          <a:xfrm>
            <a:off x="1828800" y="910928"/>
            <a:ext cx="3101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WORLD RESERVES OF COPPER 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4003060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>
          <a:extLst>
            <a:ext uri="{FF2B5EF4-FFF2-40B4-BE49-F238E27FC236}">
              <a16:creationId xmlns:a16="http://schemas.microsoft.com/office/drawing/2014/main" id="{C68EF573-12EE-A7DC-5687-F8100D767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1">
            <a:extLst>
              <a:ext uri="{FF2B5EF4-FFF2-40B4-BE49-F238E27FC236}">
                <a16:creationId xmlns:a16="http://schemas.microsoft.com/office/drawing/2014/main" id="{A7C559F1-FCFC-8E72-AFA5-E97B0F303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247" y="10560"/>
            <a:ext cx="1225860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s-C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/>
              </a:rPr>
              <a:t>Risk of Concentrated Refined Copper and Lithium Capacity and ion-lithium battery production    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3C2E7CE8-B04B-CDB7-0C98-9920AE2F0AC2}"/>
              </a:ext>
            </a:extLst>
          </p:cNvPr>
          <p:cNvGrpSpPr/>
          <p:nvPr/>
        </p:nvGrpSpPr>
        <p:grpSpPr>
          <a:xfrm>
            <a:off x="10863890" y="5515645"/>
            <a:ext cx="1329886" cy="1342355"/>
            <a:chOff x="10764078" y="5436705"/>
            <a:chExt cx="1329886" cy="134235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8F9078A-E4A7-070E-345E-CAAAF25AEB0D}"/>
                </a:ext>
              </a:extLst>
            </p:cNvPr>
            <p:cNvSpPr/>
            <p:nvPr/>
          </p:nvSpPr>
          <p:spPr>
            <a:xfrm>
              <a:off x="10863469" y="5764696"/>
              <a:ext cx="1230495" cy="10143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accent2"/>
                </a:solidFill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A70F734B-4A20-7028-03FC-A3DA6E36D59F}"/>
                </a:ext>
              </a:extLst>
            </p:cNvPr>
            <p:cNvSpPr/>
            <p:nvPr/>
          </p:nvSpPr>
          <p:spPr>
            <a:xfrm>
              <a:off x="10764078" y="5436705"/>
              <a:ext cx="1192696" cy="1192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bg1"/>
                </a:solidFill>
              </a:endParaRPr>
            </a:p>
          </p:txBody>
        </p:sp>
      </p:grp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7193A8E7-7204-10EB-B055-35BEBFC9B44A}"/>
              </a:ext>
            </a:extLst>
          </p:cNvPr>
          <p:cNvCxnSpPr>
            <a:cxnSpLocks/>
          </p:cNvCxnSpPr>
          <p:nvPr/>
        </p:nvCxnSpPr>
        <p:spPr>
          <a:xfrm>
            <a:off x="85641" y="1031850"/>
            <a:ext cx="12020717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Marcador de contenido 5">
            <a:extLst>
              <a:ext uri="{FF2B5EF4-FFF2-40B4-BE49-F238E27FC236}">
                <a16:creationId xmlns:a16="http://schemas.microsoft.com/office/drawing/2014/main" id="{FD6B5D98-AC6F-2C82-A8BC-89377FAE37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7986" t="49689" r="25227" b="9197"/>
          <a:stretch/>
        </p:blipFill>
        <p:spPr>
          <a:xfrm>
            <a:off x="176685" y="1288944"/>
            <a:ext cx="3441888" cy="25342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97487E9-149B-F896-96E5-4F80503487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13" t="15833" r="17874" b="7666"/>
          <a:stretch/>
        </p:blipFill>
        <p:spPr>
          <a:xfrm>
            <a:off x="85641" y="1048484"/>
            <a:ext cx="6299988" cy="3346534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AC829D1-A5FC-A383-37C4-F5346CB84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545755"/>
              </p:ext>
            </p:extLst>
          </p:nvPr>
        </p:nvGraphicFramePr>
        <p:xfrm>
          <a:off x="6614790" y="1048484"/>
          <a:ext cx="5441796" cy="2859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6554">
                  <a:extLst>
                    <a:ext uri="{9D8B030D-6E8A-4147-A177-3AD203B41FA5}">
                      <a16:colId xmlns:a16="http://schemas.microsoft.com/office/drawing/2014/main" val="3197065800"/>
                    </a:ext>
                  </a:extLst>
                </a:gridCol>
                <a:gridCol w="1156510">
                  <a:extLst>
                    <a:ext uri="{9D8B030D-6E8A-4147-A177-3AD203B41FA5}">
                      <a16:colId xmlns:a16="http://schemas.microsoft.com/office/drawing/2014/main" val="2499726322"/>
                    </a:ext>
                  </a:extLst>
                </a:gridCol>
                <a:gridCol w="1401374">
                  <a:extLst>
                    <a:ext uri="{9D8B030D-6E8A-4147-A177-3AD203B41FA5}">
                      <a16:colId xmlns:a16="http://schemas.microsoft.com/office/drawing/2014/main" val="831366570"/>
                    </a:ext>
                  </a:extLst>
                </a:gridCol>
                <a:gridCol w="1387358">
                  <a:extLst>
                    <a:ext uri="{9D8B030D-6E8A-4147-A177-3AD203B41FA5}">
                      <a16:colId xmlns:a16="http://schemas.microsoft.com/office/drawing/2014/main" val="1650262461"/>
                    </a:ext>
                  </a:extLst>
                </a:gridCol>
              </a:tblGrid>
              <a:tr h="619192">
                <a:tc>
                  <a:txBody>
                    <a:bodyPr/>
                    <a:lstStyle/>
                    <a:p>
                      <a:r>
                        <a:rPr lang="es-ES" dirty="0" err="1"/>
                        <a:t>Countries</a:t>
                      </a:r>
                      <a:r>
                        <a:rPr lang="es-ES" dirty="0"/>
                        <a:t>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Copper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Mined</a:t>
                      </a:r>
                      <a:r>
                        <a:rPr lang="es-ES" dirty="0"/>
                        <a:t>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Copper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Refined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Reserves 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141267"/>
                  </a:ext>
                </a:extLst>
              </a:tr>
              <a:tr h="369908">
                <a:tc>
                  <a:txBody>
                    <a:bodyPr/>
                    <a:lstStyle/>
                    <a:p>
                      <a:r>
                        <a:rPr lang="es-ES" dirty="0"/>
                        <a:t>Chile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28%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14%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21%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392375"/>
                  </a:ext>
                </a:extLst>
              </a:tr>
              <a:tr h="369908">
                <a:tc>
                  <a:txBody>
                    <a:bodyPr/>
                    <a:lstStyle/>
                    <a:p>
                      <a:r>
                        <a:rPr lang="es-ES" dirty="0"/>
                        <a:t>Perú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9%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9%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26202"/>
                  </a:ext>
                </a:extLst>
              </a:tr>
              <a:tr h="369908">
                <a:tc>
                  <a:txBody>
                    <a:bodyPr/>
                    <a:lstStyle/>
                    <a:p>
                      <a:r>
                        <a:rPr lang="es-ES" b="1" dirty="0"/>
                        <a:t>China 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10%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41%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3%</a:t>
                      </a:r>
                      <a:endParaRPr lang="es-C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41475"/>
                  </a:ext>
                </a:extLst>
              </a:tr>
              <a:tr h="369908">
                <a:tc>
                  <a:txBody>
                    <a:bodyPr/>
                    <a:lstStyle/>
                    <a:p>
                      <a:r>
                        <a:rPr lang="es-ES" b="1" dirty="0" err="1"/>
                        <a:t>United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States</a:t>
                      </a:r>
                      <a:r>
                        <a:rPr lang="es-ES" b="1" dirty="0"/>
                        <a:t> 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7%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6%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5%</a:t>
                      </a:r>
                      <a:endParaRPr lang="es-C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488974"/>
                  </a:ext>
                </a:extLst>
              </a:tr>
              <a:tr h="369908">
                <a:tc>
                  <a:txBody>
                    <a:bodyPr/>
                    <a:lstStyle/>
                    <a:p>
                      <a:r>
                        <a:rPr lang="es-ES" dirty="0"/>
                        <a:t>Australia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5%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11%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608095"/>
                  </a:ext>
                </a:extLst>
              </a:tr>
              <a:tr h="369908">
                <a:tc>
                  <a:txBody>
                    <a:bodyPr/>
                    <a:lstStyle/>
                    <a:p>
                      <a:r>
                        <a:rPr lang="es-ES" dirty="0"/>
                        <a:t>Congo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5%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4%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033940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2533A9E2-18D7-53CA-BCD0-3D7C920A1D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67" t="42519" r="41667" b="32408"/>
          <a:stretch/>
        </p:blipFill>
        <p:spPr>
          <a:xfrm>
            <a:off x="85641" y="4384079"/>
            <a:ext cx="6509071" cy="3002049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4EE48F02-0866-F315-7212-AFC85D98AA7D}"/>
              </a:ext>
            </a:extLst>
          </p:cNvPr>
          <p:cNvSpPr txBox="1"/>
          <p:nvPr/>
        </p:nvSpPr>
        <p:spPr>
          <a:xfrm>
            <a:off x="1907160" y="6111992"/>
            <a:ext cx="3118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World Lithium production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A619B10-566B-1518-98FF-79A0DFD2916C}"/>
              </a:ext>
            </a:extLst>
          </p:cNvPr>
          <p:cNvSpPr txBox="1"/>
          <p:nvPr/>
        </p:nvSpPr>
        <p:spPr>
          <a:xfrm>
            <a:off x="8554719" y="4149848"/>
            <a:ext cx="332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Battery</a:t>
            </a:r>
            <a:r>
              <a:rPr lang="es-ES" b="1" dirty="0"/>
              <a:t> </a:t>
            </a:r>
            <a:r>
              <a:rPr lang="en-GB" b="1" dirty="0"/>
              <a:t>Production Capacity  </a:t>
            </a:r>
          </a:p>
        </p:txBody>
      </p:sp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3CA4F514-7B33-C7B6-E180-16598B05D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142883"/>
              </p:ext>
            </p:extLst>
          </p:nvPr>
        </p:nvGraphicFramePr>
        <p:xfrm>
          <a:off x="6614790" y="3870355"/>
          <a:ext cx="5678810" cy="2903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022">
                  <a:extLst>
                    <a:ext uri="{9D8B030D-6E8A-4147-A177-3AD203B41FA5}">
                      <a16:colId xmlns:a16="http://schemas.microsoft.com/office/drawing/2014/main" val="3197065800"/>
                    </a:ext>
                  </a:extLst>
                </a:gridCol>
                <a:gridCol w="1269189">
                  <a:extLst>
                    <a:ext uri="{9D8B030D-6E8A-4147-A177-3AD203B41FA5}">
                      <a16:colId xmlns:a16="http://schemas.microsoft.com/office/drawing/2014/main" val="2499726322"/>
                    </a:ext>
                  </a:extLst>
                </a:gridCol>
                <a:gridCol w="1270646">
                  <a:extLst>
                    <a:ext uri="{9D8B030D-6E8A-4147-A177-3AD203B41FA5}">
                      <a16:colId xmlns:a16="http://schemas.microsoft.com/office/drawing/2014/main" val="831366570"/>
                    </a:ext>
                  </a:extLst>
                </a:gridCol>
                <a:gridCol w="1081061">
                  <a:extLst>
                    <a:ext uri="{9D8B030D-6E8A-4147-A177-3AD203B41FA5}">
                      <a16:colId xmlns:a16="http://schemas.microsoft.com/office/drawing/2014/main" val="1650262461"/>
                    </a:ext>
                  </a:extLst>
                </a:gridCol>
                <a:gridCol w="891892">
                  <a:extLst>
                    <a:ext uri="{9D8B030D-6E8A-4147-A177-3AD203B41FA5}">
                      <a16:colId xmlns:a16="http://schemas.microsoft.com/office/drawing/2014/main" val="1900160451"/>
                    </a:ext>
                  </a:extLst>
                </a:gridCol>
              </a:tblGrid>
              <a:tr h="800314">
                <a:tc>
                  <a:txBody>
                    <a:bodyPr/>
                    <a:lstStyle/>
                    <a:p>
                      <a:r>
                        <a:rPr lang="es-ES" dirty="0" err="1"/>
                        <a:t>Countries</a:t>
                      </a:r>
                      <a:r>
                        <a:rPr lang="es-ES" dirty="0"/>
                        <a:t>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Lithium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Production</a:t>
                      </a:r>
                      <a:r>
                        <a:rPr lang="es-ES" dirty="0"/>
                        <a:t>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 </a:t>
                      </a:r>
                      <a:r>
                        <a:rPr lang="es-ES" dirty="0" err="1"/>
                        <a:t>Refinary</a:t>
                      </a:r>
                      <a:r>
                        <a:rPr lang="es-ES" dirty="0"/>
                        <a:t> </a:t>
                      </a:r>
                    </a:p>
                    <a:p>
                      <a:r>
                        <a:rPr lang="es-ES" dirty="0" err="1"/>
                        <a:t>Production</a:t>
                      </a:r>
                      <a:r>
                        <a:rPr lang="es-ES" dirty="0"/>
                        <a:t>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Reserves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Battery</a:t>
                      </a:r>
                      <a:r>
                        <a:rPr lang="es-ES" dirty="0"/>
                        <a:t> 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141267"/>
                  </a:ext>
                </a:extLst>
              </a:tr>
              <a:tr h="343771">
                <a:tc>
                  <a:txBody>
                    <a:bodyPr/>
                    <a:lstStyle/>
                    <a:p>
                      <a:r>
                        <a:rPr lang="es-ES" dirty="0"/>
                        <a:t>Chile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26%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29%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36%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0%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392375"/>
                  </a:ext>
                </a:extLst>
              </a:tr>
              <a:tr h="343771">
                <a:tc>
                  <a:txBody>
                    <a:bodyPr/>
                    <a:lstStyle/>
                    <a:p>
                      <a:r>
                        <a:rPr lang="es-ES" dirty="0"/>
                        <a:t>Australia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47%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24%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0,1%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26202"/>
                  </a:ext>
                </a:extLst>
              </a:tr>
              <a:tr h="343771">
                <a:tc>
                  <a:txBody>
                    <a:bodyPr/>
                    <a:lstStyle/>
                    <a:p>
                      <a:r>
                        <a:rPr lang="es-ES" b="1" dirty="0"/>
                        <a:t>China 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17%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65%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8%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79%</a:t>
                      </a:r>
                      <a:endParaRPr lang="es-C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41475"/>
                  </a:ext>
                </a:extLst>
              </a:tr>
              <a:tr h="560220">
                <a:tc>
                  <a:txBody>
                    <a:bodyPr/>
                    <a:lstStyle/>
                    <a:p>
                      <a:r>
                        <a:rPr lang="en-US" b="1" noProof="0" dirty="0"/>
                        <a:t>United States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7%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1%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5%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4% </a:t>
                      </a:r>
                      <a:endParaRPr lang="es-C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488974"/>
                  </a:ext>
                </a:extLst>
              </a:tr>
              <a:tr h="343771">
                <a:tc>
                  <a:txBody>
                    <a:bodyPr/>
                    <a:lstStyle/>
                    <a:p>
                      <a:r>
                        <a:rPr lang="es-ES" dirty="0"/>
                        <a:t>Argentina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5%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5%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10%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0%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608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8266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E1486A7-2741-3FDA-652B-33AC6D4644C4}"/>
              </a:ext>
            </a:extLst>
          </p:cNvPr>
          <p:cNvGrpSpPr/>
          <p:nvPr/>
        </p:nvGrpSpPr>
        <p:grpSpPr>
          <a:xfrm>
            <a:off x="10972980" y="5515642"/>
            <a:ext cx="1208987" cy="1342355"/>
            <a:chOff x="10764078" y="5436705"/>
            <a:chExt cx="1329886" cy="1342355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ED094150-5598-3732-A632-E3D50375014F}"/>
                </a:ext>
              </a:extLst>
            </p:cNvPr>
            <p:cNvSpPr/>
            <p:nvPr/>
          </p:nvSpPr>
          <p:spPr>
            <a:xfrm>
              <a:off x="10863469" y="5764696"/>
              <a:ext cx="1230495" cy="10143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schemeClr val="accent2"/>
                </a:solidFill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7D41E9F0-43FE-0FAA-FBB5-CC4186A064FC}"/>
                </a:ext>
              </a:extLst>
            </p:cNvPr>
            <p:cNvSpPr/>
            <p:nvPr/>
          </p:nvSpPr>
          <p:spPr>
            <a:xfrm>
              <a:off x="10764078" y="5436705"/>
              <a:ext cx="1192696" cy="1192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bg1"/>
                </a:solidFill>
              </a:endParaRPr>
            </a:p>
          </p:txBody>
        </p:sp>
      </p:grp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A9A5FC3-3A4C-3E5C-B7A1-F4830BB76075}"/>
              </a:ext>
            </a:extLst>
          </p:cNvPr>
          <p:cNvCxnSpPr>
            <a:cxnSpLocks/>
          </p:cNvCxnSpPr>
          <p:nvPr/>
        </p:nvCxnSpPr>
        <p:spPr>
          <a:xfrm>
            <a:off x="12655" y="832413"/>
            <a:ext cx="993009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62D0C271-AFDD-AB54-E4D4-0113D586231B}"/>
              </a:ext>
            </a:extLst>
          </p:cNvPr>
          <p:cNvSpPr txBox="1">
            <a:spLocks/>
          </p:cNvSpPr>
          <p:nvPr/>
        </p:nvSpPr>
        <p:spPr>
          <a:xfrm>
            <a:off x="0" y="-199981"/>
            <a:ext cx="12954000" cy="1305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ENERGY TRANSITION AND CRITICAL MINERALS: HOW CAN CHILE MAXIMIZE THE POSITIVE IMPACT ON ITS  SUSTAINABLE AND INCLUSIVE DEVELOPMENT GOALS? 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7840593A-0CD8-46D3-B6AA-2079E8E27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26" y="1105786"/>
            <a:ext cx="11353800" cy="25730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/>
              <a:t>1. </a:t>
            </a:r>
            <a:r>
              <a:rPr lang="en-US" b="1" dirty="0"/>
              <a:t>Fiscal Revenue and Taxing Economic Rents 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/>
              <a:t>2. Responsible Mining and Just Socio Ecological Energy Transition </a:t>
            </a:r>
          </a:p>
          <a:p>
            <a:pPr marL="514350" indent="-514350">
              <a:buAutoNum type="arabicPeriod" startAt="3"/>
            </a:pPr>
            <a:r>
              <a:rPr lang="en-US" b="1" dirty="0"/>
              <a:t>Virtuous mining and cluster development for the sophistication of Chilean economy </a:t>
            </a:r>
          </a:p>
          <a:p>
            <a:pPr marL="514350" indent="-514350">
              <a:buAutoNum type="arabicPeriod" startAt="3"/>
            </a:pPr>
            <a:r>
              <a:rPr lang="en-US" b="1" dirty="0"/>
              <a:t>Leverage geopolitical factors by diversifying critical minerals demand</a:t>
            </a:r>
          </a:p>
          <a:p>
            <a:pPr marL="514350" indent="-514350">
              <a:buAutoNum type="arabicPeriod" startAt="3"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12" name="Picture 2" descr="Copper: Helpful or Harmful for Plant Health? Roots Shoots &amp; Fruits">
            <a:extLst>
              <a:ext uri="{FF2B5EF4-FFF2-40B4-BE49-F238E27FC236}">
                <a16:creationId xmlns:a16="http://schemas.microsoft.com/office/drawing/2014/main" id="{5C73454F-7E1F-4AAA-9C54-4AB3638B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26" y="3678864"/>
            <a:ext cx="5246662" cy="308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arcador de contenido 14">
            <a:extLst>
              <a:ext uri="{FF2B5EF4-FFF2-40B4-BE49-F238E27FC236}">
                <a16:creationId xmlns:a16="http://schemas.microsoft.com/office/drawing/2014/main" id="{821BDE18-C749-4D8F-B0BB-567DFDC047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260" y="3678864"/>
            <a:ext cx="6123989" cy="297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91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4AD3EAA-F965-F19F-035A-A3385E19F83D}"/>
              </a:ext>
            </a:extLst>
          </p:cNvPr>
          <p:cNvGrpSpPr/>
          <p:nvPr/>
        </p:nvGrpSpPr>
        <p:grpSpPr>
          <a:xfrm>
            <a:off x="10972980" y="5544826"/>
            <a:ext cx="1208987" cy="1342355"/>
            <a:chOff x="10764078" y="5436705"/>
            <a:chExt cx="1329886" cy="1342355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BAE5235-A1B0-B261-B1B6-3525A223B109}"/>
                </a:ext>
              </a:extLst>
            </p:cNvPr>
            <p:cNvSpPr/>
            <p:nvPr/>
          </p:nvSpPr>
          <p:spPr>
            <a:xfrm>
              <a:off x="10863469" y="5764696"/>
              <a:ext cx="1230495" cy="10143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accent2"/>
                </a:solidFill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FBD27B22-A360-4DF0-A809-BB94AFA630A6}"/>
                </a:ext>
              </a:extLst>
            </p:cNvPr>
            <p:cNvSpPr/>
            <p:nvPr/>
          </p:nvSpPr>
          <p:spPr>
            <a:xfrm>
              <a:off x="10764078" y="5436705"/>
              <a:ext cx="1192696" cy="1192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bg1"/>
                </a:solidFill>
              </a:endParaRPr>
            </a:p>
          </p:txBody>
        </p:sp>
      </p:grp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F26A7288-D97B-FF18-CAAB-459EE3F0AFD9}"/>
              </a:ext>
            </a:extLst>
          </p:cNvPr>
          <p:cNvCxnSpPr>
            <a:cxnSpLocks/>
          </p:cNvCxnSpPr>
          <p:nvPr/>
        </p:nvCxnSpPr>
        <p:spPr>
          <a:xfrm>
            <a:off x="12656" y="630854"/>
            <a:ext cx="993009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0F94E343-590B-410F-91A8-B10171DEE4E0}"/>
              </a:ext>
            </a:extLst>
          </p:cNvPr>
          <p:cNvSpPr txBox="1"/>
          <p:nvPr/>
        </p:nvSpPr>
        <p:spPr>
          <a:xfrm>
            <a:off x="797904" y="0"/>
            <a:ext cx="9159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1. Fiscal Revenue and Taxing Economic Rents 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EF911F-5E89-41B0-A870-88DC7B9A4DB0}"/>
              </a:ext>
            </a:extLst>
          </p:cNvPr>
          <p:cNvSpPr txBox="1"/>
          <p:nvPr/>
        </p:nvSpPr>
        <p:spPr>
          <a:xfrm>
            <a:off x="427455" y="733245"/>
            <a:ext cx="111951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Distinction between Ricardian Economic Rents and Schumpeterian Innovation Quasi Rents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Sharp price fluctuations and economic windfall rents</a:t>
            </a:r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028" name="Picture 4" descr="Lithium “Shortage” Bubble Implodes (Again), Price Collapsed 77% in a Year,  as Demand and Production Both Surged | Wolf Street">
            <a:extLst>
              <a:ext uri="{FF2B5EF4-FFF2-40B4-BE49-F238E27FC236}">
                <a16:creationId xmlns:a16="http://schemas.microsoft.com/office/drawing/2014/main" id="{87DCDDD1-8391-4AFC-8FAA-72797B70C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49" y="1769010"/>
            <a:ext cx="4165366" cy="219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D07B7A4-215C-4F20-B2B3-A0A61498B38C}"/>
              </a:ext>
            </a:extLst>
          </p:cNvPr>
          <p:cNvSpPr txBox="1"/>
          <p:nvPr/>
        </p:nvSpPr>
        <p:spPr>
          <a:xfrm>
            <a:off x="10033" y="3843763"/>
            <a:ext cx="1219378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Effective rate of taxation on Lithium and Copper: increasing royalty marginal rates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lvl="2"/>
            <a:r>
              <a:rPr lang="en-US" b="1" dirty="0"/>
              <a:t>Lithium  50% -65%:  </a:t>
            </a:r>
            <a:r>
              <a:rPr lang="en-US" dirty="0"/>
              <a:t>Fiscal revenue increased  </a:t>
            </a:r>
            <a:r>
              <a:rPr lang="en-US" b="1" dirty="0"/>
              <a:t>from 0,1% to 1,6% of GDP </a:t>
            </a:r>
            <a:r>
              <a:rPr lang="en-US" dirty="0"/>
              <a:t>between 2021 and 2022. </a:t>
            </a:r>
          </a:p>
          <a:p>
            <a:pPr lvl="2"/>
            <a:r>
              <a:rPr lang="en-US" b="1" dirty="0"/>
              <a:t>Copper 40%-46,5%(cap):</a:t>
            </a:r>
            <a:r>
              <a:rPr lang="en-US" dirty="0"/>
              <a:t> Private copper operations generated fiscal revenue </a:t>
            </a:r>
            <a:r>
              <a:rPr lang="en-US" b="1" dirty="0"/>
              <a:t>2,1% of GDP </a:t>
            </a:r>
            <a:r>
              <a:rPr lang="en-US" dirty="0"/>
              <a:t>in 2021</a:t>
            </a:r>
          </a:p>
          <a:p>
            <a:pPr lvl="2"/>
            <a:r>
              <a:rPr lang="en-US" dirty="0"/>
              <a:t> </a:t>
            </a:r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 </a:t>
            </a:r>
            <a:r>
              <a:rPr lang="en-US" b="1" dirty="0"/>
              <a:t>Transfer Prices and profit Shifting:   </a:t>
            </a:r>
          </a:p>
          <a:p>
            <a:r>
              <a:rPr lang="en-US" dirty="0"/>
              <a:t>       Following OECD recommendations applying</a:t>
            </a:r>
            <a:r>
              <a:rPr lang="en-US" b="0" i="0" dirty="0">
                <a:solidFill>
                  <a:srgbClr val="2D1600"/>
                </a:solidFill>
                <a:effectLst/>
                <a:latin typeface="Google Sans"/>
              </a:rPr>
              <a:t> "arm's length principle”.  </a:t>
            </a:r>
            <a:r>
              <a:rPr lang="en-US" dirty="0">
                <a:solidFill>
                  <a:srgbClr val="2D1600"/>
                </a:solidFill>
                <a:latin typeface="Google Sans"/>
              </a:rPr>
              <a:t>Considers prices of non-related transactions. </a:t>
            </a: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Revenue windfalls, fiscal stabilization schemes </a:t>
            </a:r>
          </a:p>
          <a:p>
            <a:pPr lvl="1"/>
            <a:r>
              <a:rPr lang="en-US" dirty="0"/>
              <a:t>	Fiscal expenditure based on long term prices, preventing Dutch disease effects  	     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   </a:t>
            </a:r>
          </a:p>
        </p:txBody>
      </p:sp>
      <p:pic>
        <p:nvPicPr>
          <p:cNvPr id="1030" name="Picture 6" descr="Are Copper Prices in a Supercycle? A 120-Year Perspective">
            <a:extLst>
              <a:ext uri="{FF2B5EF4-FFF2-40B4-BE49-F238E27FC236}">
                <a16:creationId xmlns:a16="http://schemas.microsoft.com/office/drawing/2014/main" id="{0DA4AE07-A34C-4678-9CDC-A7027C42D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t="4252" r="9625"/>
          <a:stretch/>
        </p:blipFill>
        <p:spPr bwMode="auto">
          <a:xfrm>
            <a:off x="6357399" y="1587764"/>
            <a:ext cx="5265252" cy="219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2D80F02-4C9D-4C0C-BC6C-29AA7428F265}"/>
              </a:ext>
            </a:extLst>
          </p:cNvPr>
          <p:cNvSpPr txBox="1"/>
          <p:nvPr/>
        </p:nvSpPr>
        <p:spPr>
          <a:xfrm>
            <a:off x="7052945" y="1187654"/>
            <a:ext cx="489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Copper Prices, adjusted by inflation (2021</a:t>
            </a:r>
            <a:r>
              <a:rPr lang="en-US" sz="1400" b="1" dirty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6155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4AD3EAA-F965-F19F-035A-A3385E19F83D}"/>
              </a:ext>
            </a:extLst>
          </p:cNvPr>
          <p:cNvGrpSpPr/>
          <p:nvPr/>
        </p:nvGrpSpPr>
        <p:grpSpPr>
          <a:xfrm>
            <a:off x="10972980" y="5544826"/>
            <a:ext cx="1208987" cy="1342355"/>
            <a:chOff x="10764078" y="5436705"/>
            <a:chExt cx="1329886" cy="1342355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BAE5235-A1B0-B261-B1B6-3525A223B109}"/>
                </a:ext>
              </a:extLst>
            </p:cNvPr>
            <p:cNvSpPr/>
            <p:nvPr/>
          </p:nvSpPr>
          <p:spPr>
            <a:xfrm>
              <a:off x="10863469" y="5764696"/>
              <a:ext cx="1230495" cy="10143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accent2"/>
                </a:solidFill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FBD27B22-A360-4DF0-A809-BB94AFA630A6}"/>
                </a:ext>
              </a:extLst>
            </p:cNvPr>
            <p:cNvSpPr/>
            <p:nvPr/>
          </p:nvSpPr>
          <p:spPr>
            <a:xfrm>
              <a:off x="10764078" y="5436705"/>
              <a:ext cx="1192696" cy="1192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bg1"/>
                </a:solidFill>
              </a:endParaRPr>
            </a:p>
          </p:txBody>
        </p:sp>
      </p:grp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F26A7288-D97B-FF18-CAAB-459EE3F0AFD9}"/>
              </a:ext>
            </a:extLst>
          </p:cNvPr>
          <p:cNvCxnSpPr>
            <a:cxnSpLocks/>
          </p:cNvCxnSpPr>
          <p:nvPr/>
        </p:nvCxnSpPr>
        <p:spPr>
          <a:xfrm>
            <a:off x="-40640" y="796526"/>
            <a:ext cx="993009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B5366071-F5A6-45C1-8685-8F7795A96420}"/>
              </a:ext>
            </a:extLst>
          </p:cNvPr>
          <p:cNvSpPr txBox="1"/>
          <p:nvPr/>
        </p:nvSpPr>
        <p:spPr>
          <a:xfrm>
            <a:off x="-40640" y="-97259"/>
            <a:ext cx="118241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2. </a:t>
            </a:r>
            <a:r>
              <a:rPr lang="en-US" sz="2800" b="1" dirty="0"/>
              <a:t>Responsible Mining: Supporting Climate Action,  Just Socio-ecological Energy Transition  and good governance    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FFF6396-704B-4672-A6F4-4723898DCD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497" y="3429000"/>
            <a:ext cx="4168405" cy="374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DRAHTCOIkleiner_High-Res_32764_Data-Import_ROD">
            <a:extLst>
              <a:ext uri="{FF2B5EF4-FFF2-40B4-BE49-F238E27FC236}">
                <a16:creationId xmlns:a16="http://schemas.microsoft.com/office/drawing/2014/main" id="{F5A4AD86-CB06-4CD6-9714-E9C1F7627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733" y="1101231"/>
            <a:ext cx="10069033" cy="175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22E5C826-ABC1-4679-9C86-0D81C0E9D754}"/>
              </a:ext>
            </a:extLst>
          </p:cNvPr>
          <p:cNvSpPr txBox="1">
            <a:spLocks/>
          </p:cNvSpPr>
          <p:nvPr/>
        </p:nvSpPr>
        <p:spPr>
          <a:xfrm>
            <a:off x="838200" y="1231778"/>
            <a:ext cx="10515600" cy="1977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</a:rPr>
              <a:t> 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</a:rPr>
              <a:t>	How do we increase the production … and do so by processing lower and more complex grade ores, reducing emissions and without using more energy and water, and producing less waste?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4FF249D-EDC9-4989-A7DA-73294FF69A2E}"/>
              </a:ext>
            </a:extLst>
          </p:cNvPr>
          <p:cNvSpPr txBox="1"/>
          <p:nvPr/>
        </p:nvSpPr>
        <p:spPr>
          <a:xfrm>
            <a:off x="-601097" y="2442369"/>
            <a:ext cx="1113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“Copper for Tomorrow”(2022).  Institute for Sustainable Energy and Resources</a:t>
            </a:r>
            <a:endParaRPr lang="es-CL" sz="2800" dirty="0">
              <a:solidFill>
                <a:schemeClr val="bg1"/>
              </a:solidFill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C93A5EFF-1FCA-46AA-A3DE-6DD520D01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5685" y="3930491"/>
            <a:ext cx="3562818" cy="32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9620BB4A-CF91-4E64-97F1-32B03B723358}"/>
              </a:ext>
            </a:extLst>
          </p:cNvPr>
          <p:cNvSpPr txBox="1"/>
          <p:nvPr/>
        </p:nvSpPr>
        <p:spPr>
          <a:xfrm>
            <a:off x="8271641" y="2830476"/>
            <a:ext cx="11397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New Market Conditions from </a:t>
            </a:r>
          </a:p>
          <a:p>
            <a:r>
              <a:rPr lang="en-US" sz="2400" b="1" dirty="0"/>
              <a:t>Clean Energy Demand </a:t>
            </a:r>
          </a:p>
          <a:p>
            <a:r>
              <a:rPr lang="en-US" sz="2400" b="1" dirty="0"/>
              <a:t>(Certification and Traceability)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B2EEF86-A238-4A7D-92DA-E38FB24DAB85}"/>
              </a:ext>
            </a:extLst>
          </p:cNvPr>
          <p:cNvSpPr txBox="1"/>
          <p:nvPr/>
        </p:nvSpPr>
        <p:spPr>
          <a:xfrm>
            <a:off x="0" y="2800812"/>
            <a:ext cx="3180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Societal  Requirements </a:t>
            </a:r>
          </a:p>
          <a:p>
            <a:r>
              <a:rPr lang="en-US" sz="2400" b="1" dirty="0"/>
              <a:t>to Mining (SDG)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361FD5D-93FD-47BE-8412-5D562C311764}"/>
              </a:ext>
            </a:extLst>
          </p:cNvPr>
          <p:cNvSpPr txBox="1"/>
          <p:nvPr/>
        </p:nvSpPr>
        <p:spPr>
          <a:xfrm>
            <a:off x="3688536" y="630460"/>
            <a:ext cx="29742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ED7D31"/>
                </a:solidFill>
              </a:rPr>
              <a:t>Copper Paradox </a:t>
            </a:r>
          </a:p>
          <a:p>
            <a:endParaRPr lang="es-CL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F6B4547-CD78-40AB-B38C-98594D50AACE}"/>
              </a:ext>
            </a:extLst>
          </p:cNvPr>
          <p:cNvSpPr txBox="1"/>
          <p:nvPr/>
        </p:nvSpPr>
        <p:spPr>
          <a:xfrm>
            <a:off x="3656316" y="2863352"/>
            <a:ext cx="478901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Just Socio-ecological Transition: Decarbonization in a fair way. </a:t>
            </a:r>
          </a:p>
          <a:p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Minimizing local environmental Impact and facilitating adaptation of vulnerable groups to climate change.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Mulish"/>
              </a:rPr>
              <a:t>Community Engagement: creating economic value while also addressing local issues and concerns. </a:t>
            </a:r>
            <a:endParaRPr lang="es-CL" sz="2000" b="1" dirty="0"/>
          </a:p>
          <a:p>
            <a:r>
              <a:rPr lang="en-US" sz="2000" b="1" i="0" dirty="0">
                <a:solidFill>
                  <a:srgbClr val="000000"/>
                </a:solidFill>
                <a:effectLst/>
                <a:latin typeface="Mulish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r>
              <a:rPr 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365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1"/>
          <p:cNvSpPr txBox="1">
            <a:spLocks noChangeArrowheads="1"/>
          </p:cNvSpPr>
          <p:nvPr/>
        </p:nvSpPr>
        <p:spPr bwMode="auto">
          <a:xfrm>
            <a:off x="-202019" y="74429"/>
            <a:ext cx="13258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514350" indent="-514350" algn="ctr" eaLnBrk="1" hangingPunct="1">
              <a:spcBef>
                <a:spcPct val="0"/>
              </a:spcBef>
              <a:buAutoNum type="arabicPeriod" startAt="3"/>
              <a:defRPr/>
            </a:pPr>
            <a:r>
              <a:rPr lang="en-US" sz="2800" b="1" dirty="0"/>
              <a:t>Virtuous Mining and Cluster Development for the Sophistication of 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sz="2800" b="1" dirty="0"/>
              <a:t>Chilean Economy</a:t>
            </a:r>
            <a:r>
              <a:rPr lang="en-US" altLang="es-C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/>
              </a:rPr>
              <a:t> (Intergenerational equity)  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2477AFD-7FD4-EFE9-F2D6-5EF893293A13}"/>
              </a:ext>
            </a:extLst>
          </p:cNvPr>
          <p:cNvGrpSpPr/>
          <p:nvPr/>
        </p:nvGrpSpPr>
        <p:grpSpPr>
          <a:xfrm>
            <a:off x="10863890" y="5515645"/>
            <a:ext cx="1329886" cy="1342355"/>
            <a:chOff x="10764078" y="5436705"/>
            <a:chExt cx="1329886" cy="134235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628E38DF-3ED3-D134-12E7-04E32B2EB78F}"/>
                </a:ext>
              </a:extLst>
            </p:cNvPr>
            <p:cNvSpPr/>
            <p:nvPr/>
          </p:nvSpPr>
          <p:spPr>
            <a:xfrm>
              <a:off x="10863469" y="5764696"/>
              <a:ext cx="1230495" cy="10143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accent2"/>
                </a:solidFill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14A7DE66-42EC-8614-778C-76DCEEBBE4B3}"/>
                </a:ext>
              </a:extLst>
            </p:cNvPr>
            <p:cNvSpPr/>
            <p:nvPr/>
          </p:nvSpPr>
          <p:spPr>
            <a:xfrm>
              <a:off x="10764078" y="5436705"/>
              <a:ext cx="1192696" cy="1192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bg1"/>
                </a:solidFill>
              </a:endParaRPr>
            </a:p>
          </p:txBody>
        </p:sp>
      </p:grp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B7317B13-35B5-12FA-0C50-B3E24F7B846B}"/>
              </a:ext>
            </a:extLst>
          </p:cNvPr>
          <p:cNvCxnSpPr>
            <a:cxnSpLocks/>
          </p:cNvCxnSpPr>
          <p:nvPr/>
        </p:nvCxnSpPr>
        <p:spPr>
          <a:xfrm>
            <a:off x="85641" y="1031850"/>
            <a:ext cx="12020717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3A2E7F71-9DD1-462D-BDEC-B911BFD497C7}"/>
              </a:ext>
            </a:extLst>
          </p:cNvPr>
          <p:cNvSpPr txBox="1"/>
          <p:nvPr/>
        </p:nvSpPr>
        <p:spPr>
          <a:xfrm>
            <a:off x="6556974" y="4854787"/>
            <a:ext cx="5428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Cluster Development: METS Suppliers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Export Oriented technology services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Development of capabilities and new labor skills impacting other sectors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Romer Tax for promoting Business R&amp;D </a:t>
            </a:r>
          </a:p>
        </p:txBody>
      </p:sp>
      <p:pic>
        <p:nvPicPr>
          <p:cNvPr id="22" name="Marcador de contenido 5">
            <a:extLst>
              <a:ext uri="{FF2B5EF4-FFF2-40B4-BE49-F238E27FC236}">
                <a16:creationId xmlns:a16="http://schemas.microsoft.com/office/drawing/2014/main" id="{C01EB5B4-48BE-43C5-A3F7-A3805C5FDE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7986" t="49689" r="25227" b="9197"/>
          <a:stretch/>
        </p:blipFill>
        <p:spPr>
          <a:xfrm>
            <a:off x="176685" y="1288944"/>
            <a:ext cx="3441888" cy="2534287"/>
          </a:xfrm>
          <a:prstGeom prst="rect">
            <a:avLst/>
          </a:prstGeom>
        </p:spPr>
      </p:pic>
      <p:pic>
        <p:nvPicPr>
          <p:cNvPr id="23" name="Imagen 6">
            <a:extLst>
              <a:ext uri="{FF2B5EF4-FFF2-40B4-BE49-F238E27FC236}">
                <a16:creationId xmlns:a16="http://schemas.microsoft.com/office/drawing/2014/main" id="{85B3404B-8155-4E17-BD4F-1B0C958449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5053" t="49195" r="27277" b="9733"/>
          <a:stretch/>
        </p:blipFill>
        <p:spPr>
          <a:xfrm>
            <a:off x="3651858" y="1392717"/>
            <a:ext cx="1802984" cy="2244451"/>
          </a:xfrm>
          <a:prstGeom prst="rect">
            <a:avLst/>
          </a:prstGeom>
        </p:spPr>
      </p:pic>
      <p:sp>
        <p:nvSpPr>
          <p:cNvPr id="26" name="12 CuadroTexto">
            <a:extLst>
              <a:ext uri="{FF2B5EF4-FFF2-40B4-BE49-F238E27FC236}">
                <a16:creationId xmlns:a16="http://schemas.microsoft.com/office/drawing/2014/main" id="{FFBD1A21-B12A-4608-BCE5-DEEDE3FA6ED2}"/>
              </a:ext>
            </a:extLst>
          </p:cNvPr>
          <p:cNvSpPr txBox="1"/>
          <p:nvPr/>
        </p:nvSpPr>
        <p:spPr>
          <a:xfrm>
            <a:off x="3294781" y="1033717"/>
            <a:ext cx="226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Innovation Personnel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A34DB81-9253-4174-8673-8EDA185AAA06}"/>
              </a:ext>
            </a:extLst>
          </p:cNvPr>
          <p:cNvSpPr txBox="1"/>
          <p:nvPr/>
        </p:nvSpPr>
        <p:spPr>
          <a:xfrm>
            <a:off x="6249225" y="792553"/>
            <a:ext cx="6043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/>
          </a:p>
          <a:p>
            <a:r>
              <a:rPr lang="en-US" sz="1800" b="1" dirty="0"/>
              <a:t>METS:  </a:t>
            </a:r>
            <a:r>
              <a:rPr lang="en-US" b="1" i="0" dirty="0">
                <a:effectLst/>
                <a:latin typeface="din-pro"/>
              </a:rPr>
              <a:t> Mining Equipment, Technology and Services                                     </a:t>
            </a:r>
          </a:p>
          <a:p>
            <a:r>
              <a:rPr lang="en-US" sz="1800" dirty="0">
                <a:latin typeface="din-pro"/>
              </a:rPr>
              <a:t>                              </a:t>
            </a:r>
            <a:r>
              <a:rPr lang="en-US" dirty="0">
                <a:latin typeface="din-pro"/>
              </a:rPr>
              <a:t>        </a:t>
            </a:r>
            <a:r>
              <a:rPr lang="en-US" sz="1800" dirty="0">
                <a:latin typeface="din-pro"/>
              </a:rPr>
              <a:t>        </a:t>
            </a:r>
          </a:p>
          <a:p>
            <a:endParaRPr lang="en-US" sz="1800" b="1" dirty="0">
              <a:solidFill>
                <a:schemeClr val="accent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F39D14-9497-B2AC-2D67-78AA82C748F9}"/>
              </a:ext>
            </a:extLst>
          </p:cNvPr>
          <p:cNvSpPr txBox="1"/>
          <p:nvPr/>
        </p:nvSpPr>
        <p:spPr>
          <a:xfrm flipH="1">
            <a:off x="5730240" y="4011714"/>
            <a:ext cx="6818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Virtuous Mining for long term economic development of territories 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5E22164-606D-4230-19F3-2E0E875D5CC2}"/>
              </a:ext>
            </a:extLst>
          </p:cNvPr>
          <p:cNvSpPr txBox="1"/>
          <p:nvPr/>
        </p:nvSpPr>
        <p:spPr>
          <a:xfrm>
            <a:off x="176684" y="4321691"/>
            <a:ext cx="82256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      Underdeveloped Innovation Ecosystem.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      Very Low Innovation of Mining Co. in Chile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      Lack of skilled labor.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     FDI maintaining R&amp;D in country of origin 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      US IRA and European “Green New Deal”</a:t>
            </a:r>
          </a:p>
          <a:p>
            <a:r>
              <a:rPr lang="en-US" sz="2400" dirty="0"/>
              <a:t>           EC Cross Border Tax: </a:t>
            </a:r>
            <a:r>
              <a:rPr lang="en-US" sz="2000" dirty="0"/>
              <a:t>New form of Protectionism </a:t>
            </a:r>
          </a:p>
          <a:p>
            <a:r>
              <a:rPr lang="en-US" sz="2000" dirty="0"/>
              <a:t>         and  Investment Diversion?   </a:t>
            </a:r>
          </a:p>
          <a:p>
            <a:pPr lvl="1"/>
            <a:endParaRPr lang="es-CL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ED345D8-7D63-D0AC-D12C-5D3AC6514950}"/>
              </a:ext>
            </a:extLst>
          </p:cNvPr>
          <p:cNvSpPr txBox="1"/>
          <p:nvPr/>
        </p:nvSpPr>
        <p:spPr>
          <a:xfrm>
            <a:off x="1340224" y="3823231"/>
            <a:ext cx="276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Main Obstacles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9553A0-3A0C-FE13-17DE-CBF4FC05A50E}"/>
              </a:ext>
            </a:extLst>
          </p:cNvPr>
          <p:cNvSpPr txBox="1"/>
          <p:nvPr/>
        </p:nvSpPr>
        <p:spPr>
          <a:xfrm>
            <a:off x="1020418" y="1033717"/>
            <a:ext cx="6817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R&amp;D Intensity                           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D28E0E2-60A1-927C-6B95-42B178C11E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729221"/>
              </p:ext>
            </p:extLst>
          </p:nvPr>
        </p:nvGraphicFramePr>
        <p:xfrm>
          <a:off x="5833540" y="1403049"/>
          <a:ext cx="6043500" cy="2708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4500">
                  <a:extLst>
                    <a:ext uri="{9D8B030D-6E8A-4147-A177-3AD203B41FA5}">
                      <a16:colId xmlns:a16="http://schemas.microsoft.com/office/drawing/2014/main" val="3197065800"/>
                    </a:ext>
                  </a:extLst>
                </a:gridCol>
                <a:gridCol w="2014500">
                  <a:extLst>
                    <a:ext uri="{9D8B030D-6E8A-4147-A177-3AD203B41FA5}">
                      <a16:colId xmlns:a16="http://schemas.microsoft.com/office/drawing/2014/main" val="2499726322"/>
                    </a:ext>
                  </a:extLst>
                </a:gridCol>
                <a:gridCol w="2014500">
                  <a:extLst>
                    <a:ext uri="{9D8B030D-6E8A-4147-A177-3AD203B41FA5}">
                      <a16:colId xmlns:a16="http://schemas.microsoft.com/office/drawing/2014/main" val="831366570"/>
                    </a:ext>
                  </a:extLst>
                </a:gridCol>
              </a:tblGrid>
              <a:tr h="824398">
                <a:tc>
                  <a:txBody>
                    <a:bodyPr/>
                    <a:lstStyle/>
                    <a:p>
                      <a:r>
                        <a:rPr lang="es-ES" dirty="0" err="1"/>
                        <a:t>Countries</a:t>
                      </a:r>
                      <a:r>
                        <a:rPr lang="es-ES" dirty="0"/>
                        <a:t>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Exports</a:t>
                      </a:r>
                      <a:r>
                        <a:rPr lang="es-ES" dirty="0"/>
                        <a:t>  (U$ b)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Share </a:t>
                      </a:r>
                      <a:r>
                        <a:rPr lang="es-ES" dirty="0" err="1"/>
                        <a:t>of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Mining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Exports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141267"/>
                  </a:ext>
                </a:extLst>
              </a:tr>
              <a:tr h="471084">
                <a:tc>
                  <a:txBody>
                    <a:bodyPr/>
                    <a:lstStyle/>
                    <a:p>
                      <a:r>
                        <a:rPr lang="es-ES" dirty="0"/>
                        <a:t>Chile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0,8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1,4%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392375"/>
                  </a:ext>
                </a:extLst>
              </a:tr>
              <a:tr h="471084">
                <a:tc>
                  <a:txBody>
                    <a:bodyPr/>
                    <a:lstStyle/>
                    <a:p>
                      <a:r>
                        <a:rPr lang="es-ES" dirty="0"/>
                        <a:t>Australia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20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12,5%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26202"/>
                  </a:ext>
                </a:extLst>
              </a:tr>
              <a:tr h="471084">
                <a:tc>
                  <a:txBody>
                    <a:bodyPr/>
                    <a:lstStyle/>
                    <a:p>
                      <a:r>
                        <a:rPr lang="es-ES" dirty="0" err="1"/>
                        <a:t>Canada</a:t>
                      </a:r>
                      <a:r>
                        <a:rPr lang="es-ES" dirty="0"/>
                        <a:t>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3,8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4,4%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41475"/>
                  </a:ext>
                </a:extLst>
              </a:tr>
              <a:tr h="471084">
                <a:tc>
                  <a:txBody>
                    <a:bodyPr/>
                    <a:lstStyle/>
                    <a:p>
                      <a:r>
                        <a:rPr lang="es-ES" dirty="0" err="1"/>
                        <a:t>Sweden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13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55,7%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488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7240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547AEC8C9BCF45AD945B74C20B9676" ma:contentTypeVersion="18" ma:contentTypeDescription="Create a new document." ma:contentTypeScope="" ma:versionID="89d6b6d4bfbf0c1abffc0d1c9ecfea84">
  <xsd:schema xmlns:xsd="http://www.w3.org/2001/XMLSchema" xmlns:xs="http://www.w3.org/2001/XMLSchema" xmlns:p="http://schemas.microsoft.com/office/2006/metadata/properties" xmlns:ns3="8e99a994-fbb1-46c1-a832-300c96fdb924" xmlns:ns4="befa891e-a17e-41d0-bbac-a3a112632eff" targetNamespace="http://schemas.microsoft.com/office/2006/metadata/properties" ma:root="true" ma:fieldsID="796b3ee36eca4fc90f685b446c10eb67" ns3:_="" ns4:_="">
    <xsd:import namespace="8e99a994-fbb1-46c1-a832-300c96fdb924"/>
    <xsd:import namespace="befa891e-a17e-41d0-bbac-a3a112632ef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99a994-fbb1-46c1-a832-300c96fdb9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fa891e-a17e-41d0-bbac-a3a112632e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e99a994-fbb1-46c1-a832-300c96fdb924" xsi:nil="true"/>
  </documentManagement>
</p:properties>
</file>

<file path=customXml/itemProps1.xml><?xml version="1.0" encoding="utf-8"?>
<ds:datastoreItem xmlns:ds="http://schemas.openxmlformats.org/officeDocument/2006/customXml" ds:itemID="{A6407C2A-8A7A-47F1-BF48-53557F5282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99a994-fbb1-46c1-a832-300c96fdb924"/>
    <ds:schemaRef ds:uri="befa891e-a17e-41d0-bbac-a3a112632e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D02E98-0C72-400A-96F5-68101B38CC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659C5B-D98B-4D39-B039-476995AFC503}">
  <ds:schemaRefs>
    <ds:schemaRef ds:uri="http://purl.org/dc/dcmitype/"/>
    <ds:schemaRef ds:uri="8e99a994-fbb1-46c1-a832-300c96fdb924"/>
    <ds:schemaRef ds:uri="http://schemas.microsoft.com/office/2006/documentManagement/types"/>
    <ds:schemaRef ds:uri="http://purl.org/dc/elements/1.1/"/>
    <ds:schemaRef ds:uri="befa891e-a17e-41d0-bbac-a3a112632eff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43601</TotalTime>
  <Words>910</Words>
  <Application>Microsoft Office PowerPoint</Application>
  <PresentationFormat>Panorámica</PresentationFormat>
  <Paragraphs>218</Paragraphs>
  <Slides>10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20" baseType="lpstr">
      <vt:lpstr>Arial</vt:lpstr>
      <vt:lpstr>Arial Unicode MS</vt:lpstr>
      <vt:lpstr>Calibri</vt:lpstr>
      <vt:lpstr>Calibri Light</vt:lpstr>
      <vt:lpstr>din-pro</vt:lpstr>
      <vt:lpstr>Google Sans</vt:lpstr>
      <vt:lpstr>Mulish</vt:lpstr>
      <vt:lpstr>Tahoma</vt:lpstr>
      <vt:lpstr>Wingdings</vt:lpstr>
      <vt:lpstr>Tema de Office</vt:lpstr>
      <vt:lpstr>Presentación de PowerPoint</vt:lpstr>
      <vt:lpstr>Presentación de PowerPoint</vt:lpstr>
      <vt:lpstr>CHILE HAS OUSTANDING RENEWABLE ENERGY RESOURCES AND THE LARGEST RESERVES OF COPPER AND LITHIUM </vt:lpstr>
      <vt:lpstr>CHILE HAS OUSTANDING RENEWABLE ENERGY RESOURCES AND THE LARGEST RESERVES OF COPPER AND LITHIUM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Asus</dc:creator>
  <cp:lastModifiedBy>Eduardo Bitran Colodro</cp:lastModifiedBy>
  <cp:revision>121</cp:revision>
  <dcterms:created xsi:type="dcterms:W3CDTF">2023-08-21T01:30:32Z</dcterms:created>
  <dcterms:modified xsi:type="dcterms:W3CDTF">2024-03-03T18:13:03Z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0x010100A3547AEC8C9BCF45AD945B74C20B9676</vt:lpwstr>
  </property>
</Properties>
</file>